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nva Sans Bold"/>
      <p:regular r:id="rId11"/>
    </p:embeddedFont>
    <p:embeddedFont>
      <p:font typeface="Cooper BT Light"/>
      <p:regular r:id="rId12"/>
    </p:embeddedFont>
    <p:embeddedFont>
      <p:font typeface="Muli"/>
      <p:regular r:id="rId13"/>
    </p:embeddedFont>
    <p:embeddedFont>
      <p:font typeface="Muli Bold"/>
      <p:regular r:id="rId14"/>
    </p:embeddedFont>
    <p:embeddedFont>
      <p:font typeface="Muli Light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868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23" Type="http://schemas.openxmlformats.org/officeDocument/2006/relationships/image" Target="../media/image22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sv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2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18" Type="http://schemas.openxmlformats.org/officeDocument/2006/relationships/image" Target="../media/image63.png"/><Relationship Id="rId3" Type="http://schemas.openxmlformats.org/officeDocument/2006/relationships/image" Target="../media/image48.svg"/><Relationship Id="rId21" Type="http://schemas.openxmlformats.org/officeDocument/2006/relationships/image" Target="../media/image66.svg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17" Type="http://schemas.openxmlformats.org/officeDocument/2006/relationships/image" Target="../media/image62.sv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5" Type="http://schemas.openxmlformats.org/officeDocument/2006/relationships/image" Target="../media/image60.svg"/><Relationship Id="rId23" Type="http://schemas.openxmlformats.org/officeDocument/2006/relationships/image" Target="../media/image68.svg"/><Relationship Id="rId10" Type="http://schemas.openxmlformats.org/officeDocument/2006/relationships/image" Target="../media/image55.png"/><Relationship Id="rId19" Type="http://schemas.openxmlformats.org/officeDocument/2006/relationships/image" Target="../media/image64.sv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85763" cy="1078585"/>
            <a:chOff x="0" y="0"/>
            <a:chExt cx="2771140" cy="33743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71140" cy="3374390"/>
            </a:xfrm>
            <a:custGeom>
              <a:avLst/>
              <a:gdLst/>
              <a:ahLst/>
              <a:cxnLst/>
              <a:rect l="l" t="t" r="r" b="b"/>
              <a:pathLst>
                <a:path w="2771140" h="3374390">
                  <a:moveTo>
                    <a:pt x="0" y="0"/>
                  </a:moveTo>
                  <a:lnTo>
                    <a:pt x="0" y="2471420"/>
                  </a:lnTo>
                  <a:lnTo>
                    <a:pt x="1384300" y="3374390"/>
                  </a:lnTo>
                  <a:lnTo>
                    <a:pt x="2771140" y="2471420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FECB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675834"/>
            <a:ext cx="18288000" cy="611166"/>
            <a:chOff x="0" y="0"/>
            <a:chExt cx="6671512" cy="2229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71512" cy="222955"/>
            </a:xfrm>
            <a:custGeom>
              <a:avLst/>
              <a:gdLst/>
              <a:ahLst/>
              <a:cxnLst/>
              <a:rect l="l" t="t" r="r" b="b"/>
              <a:pathLst>
                <a:path w="6671512" h="222955">
                  <a:moveTo>
                    <a:pt x="0" y="0"/>
                  </a:moveTo>
                  <a:lnTo>
                    <a:pt x="6671512" y="0"/>
                  </a:lnTo>
                  <a:lnTo>
                    <a:pt x="6671512" y="222955"/>
                  </a:lnTo>
                  <a:lnTo>
                    <a:pt x="0" y="222955"/>
                  </a:lnTo>
                  <a:close/>
                </a:path>
              </a:pathLst>
            </a:custGeom>
            <a:solidFill>
              <a:srgbClr val="5271FF">
                <a:alpha val="51765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675834"/>
            <a:ext cx="9872106" cy="611166"/>
            <a:chOff x="0" y="0"/>
            <a:chExt cx="3601371" cy="2229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01371" cy="222955"/>
            </a:xfrm>
            <a:custGeom>
              <a:avLst/>
              <a:gdLst/>
              <a:ahLst/>
              <a:cxnLst/>
              <a:rect l="l" t="t" r="r" b="b"/>
              <a:pathLst>
                <a:path w="3601371" h="222955">
                  <a:moveTo>
                    <a:pt x="0" y="0"/>
                  </a:moveTo>
                  <a:lnTo>
                    <a:pt x="3601371" y="0"/>
                  </a:lnTo>
                  <a:lnTo>
                    <a:pt x="3601371" y="222955"/>
                  </a:lnTo>
                  <a:lnTo>
                    <a:pt x="0" y="222955"/>
                  </a:lnTo>
                  <a:close/>
                </a:path>
              </a:pathLst>
            </a:custGeom>
            <a:solidFill>
              <a:srgbClr val="5271FF">
                <a:alpha val="51765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42881" y="6199493"/>
            <a:ext cx="11856024" cy="1177720"/>
            <a:chOff x="0" y="0"/>
            <a:chExt cx="15808032" cy="1570293"/>
          </a:xfrm>
        </p:grpSpPr>
        <p:grpSp>
          <p:nvGrpSpPr>
            <p:cNvPr id="9" name="Group 9"/>
            <p:cNvGrpSpPr/>
            <p:nvPr/>
          </p:nvGrpSpPr>
          <p:grpSpPr>
            <a:xfrm rot="5400000">
              <a:off x="7703817" y="-6533922"/>
              <a:ext cx="1570293" cy="14638137"/>
              <a:chOff x="0" y="0"/>
              <a:chExt cx="348754" cy="3251058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48754" cy="3251058"/>
              </a:xfrm>
              <a:custGeom>
                <a:avLst/>
                <a:gdLst/>
                <a:ahLst/>
                <a:cxnLst/>
                <a:rect l="l" t="t" r="r" b="b"/>
                <a:pathLst>
                  <a:path w="348754" h="3251058">
                    <a:moveTo>
                      <a:pt x="348754" y="0"/>
                    </a:moveTo>
                    <a:lnTo>
                      <a:pt x="348754" y="3251058"/>
                    </a:lnTo>
                    <a:lnTo>
                      <a:pt x="174377" y="3124058"/>
                    </a:lnTo>
                    <a:lnTo>
                      <a:pt x="0" y="3251058"/>
                    </a:lnTo>
                    <a:lnTo>
                      <a:pt x="0" y="0"/>
                    </a:lnTo>
                    <a:lnTo>
                      <a:pt x="348754" y="0"/>
                    </a:lnTo>
                    <a:close/>
                  </a:path>
                </a:pathLst>
              </a:custGeom>
              <a:solidFill>
                <a:srgbClr val="FECB00">
                  <a:alpha val="18824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66675"/>
                <a:ext cx="736600" cy="752475"/>
              </a:xfrm>
              <a:prstGeom prst="rect">
                <a:avLst/>
              </a:prstGeom>
            </p:spPr>
            <p:txBody>
              <a:bodyPr lIns="45181" tIns="45181" rIns="45181" bIns="45181" rtlCol="0" anchor="ctr"/>
              <a:lstStyle/>
              <a:p>
                <a:pPr algn="ctr">
                  <a:lnSpc>
                    <a:spcPts val="3300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0"/>
              <a:ext cx="1827250" cy="1570293"/>
              <a:chOff x="0" y="0"/>
              <a:chExt cx="812800" cy="6985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ECB00">
                  <a:alpha val="3098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5181" tIns="45181" rIns="45181" bIns="45181" rtlCol="0" anchor="ctr"/>
              <a:lstStyle/>
              <a:p>
                <a:pPr algn="ctr">
                  <a:lnSpc>
                    <a:spcPts val="3300"/>
                  </a:lnSpc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364562" y="270965"/>
              <a:ext cx="1063159" cy="1028364"/>
            </a:xfrm>
            <a:custGeom>
              <a:avLst/>
              <a:gdLst/>
              <a:ahLst/>
              <a:cxnLst/>
              <a:rect l="l" t="t" r="r" b="b"/>
              <a:pathLst>
                <a:path w="1063159" h="1028364">
                  <a:moveTo>
                    <a:pt x="0" y="0"/>
                  </a:moveTo>
                  <a:lnTo>
                    <a:pt x="1063159" y="0"/>
                  </a:lnTo>
                  <a:lnTo>
                    <a:pt x="1063159" y="1028364"/>
                  </a:lnTo>
                  <a:lnTo>
                    <a:pt x="0" y="10283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059943" y="250013"/>
              <a:ext cx="13748089" cy="10493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35"/>
                </a:lnSpc>
              </a:pPr>
              <a:r>
                <a:rPr lang="en-US" sz="2156">
                  <a:solidFill>
                    <a:srgbClr val="000000"/>
                  </a:solidFill>
                  <a:latin typeface="Muli Light"/>
                </a:rPr>
                <a:t>Mr. Prakash Khatri, owner, faces a recurring challenge of attrition creating workforce shortages and affecting efficiency during the lucrative wedding season.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42881" y="1471270"/>
            <a:ext cx="12168292" cy="3920503"/>
            <a:chOff x="0" y="0"/>
            <a:chExt cx="16224390" cy="5227338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16224390" cy="5227338"/>
              <a:chOff x="0" y="0"/>
              <a:chExt cx="2697925" cy="86924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697925" cy="869245"/>
              </a:xfrm>
              <a:custGeom>
                <a:avLst/>
                <a:gdLst/>
                <a:ahLst/>
                <a:cxnLst/>
                <a:rect l="l" t="t" r="r" b="b"/>
                <a:pathLst>
                  <a:path w="2697925" h="869245">
                    <a:moveTo>
                      <a:pt x="0" y="0"/>
                    </a:moveTo>
                    <a:lnTo>
                      <a:pt x="2697925" y="0"/>
                    </a:lnTo>
                    <a:lnTo>
                      <a:pt x="2697925" y="869245"/>
                    </a:lnTo>
                    <a:lnTo>
                      <a:pt x="0" y="869245"/>
                    </a:lnTo>
                    <a:close/>
                  </a:path>
                </a:pathLst>
              </a:custGeom>
              <a:solidFill>
                <a:srgbClr val="FFFFFF"/>
              </a:solidFill>
              <a:ln w="47625">
                <a:solidFill>
                  <a:srgbClr val="FFE26E"/>
                </a:solidFill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60344" tIns="60344" rIns="60344" bIns="60344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25250"/>
              <a:ext cx="16224390" cy="750339"/>
              <a:chOff x="0" y="0"/>
              <a:chExt cx="2697925" cy="12477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697925" cy="124772"/>
              </a:xfrm>
              <a:custGeom>
                <a:avLst/>
                <a:gdLst/>
                <a:ahLst/>
                <a:cxnLst/>
                <a:rect l="l" t="t" r="r" b="b"/>
                <a:pathLst>
                  <a:path w="2697925" h="124772">
                    <a:moveTo>
                      <a:pt x="0" y="0"/>
                    </a:moveTo>
                    <a:lnTo>
                      <a:pt x="2697925" y="0"/>
                    </a:lnTo>
                    <a:lnTo>
                      <a:pt x="2697925" y="124772"/>
                    </a:lnTo>
                    <a:lnTo>
                      <a:pt x="0" y="124772"/>
                    </a:lnTo>
                    <a:close/>
                  </a:path>
                </a:pathLst>
              </a:custGeom>
              <a:solidFill>
                <a:srgbClr val="FFE26E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60344" tIns="60344" rIns="60344" bIns="60344" rtlCol="0" anchor="ctr"/>
              <a:lstStyle/>
              <a:p>
                <a:pPr algn="ctr">
                  <a:lnSpc>
                    <a:spcPts val="329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210741" y="-1640"/>
              <a:ext cx="7773630" cy="624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0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0000"/>
                  </a:solidFill>
                  <a:latin typeface="Cooper BT Light"/>
                </a:rPr>
                <a:t>Case Overview:</a:t>
              </a:r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594862" y="1093089"/>
              <a:ext cx="2556745" cy="2556745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26E">
                  <a:alpha val="4000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4675723" y="1093089"/>
              <a:ext cx="2556745" cy="2556745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26E">
                  <a:alpha val="4000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2894715" y="1093089"/>
              <a:ext cx="2556745" cy="2556745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26E">
                  <a:alpha val="4000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8774162" y="1093089"/>
              <a:ext cx="2556745" cy="2556745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09173" h="812800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E26E">
                  <a:alpha val="4000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400"/>
                  </a:lnSpc>
                </a:pPr>
                <a:endParaRPr/>
              </a:p>
            </p:txBody>
          </p:sp>
        </p:grpSp>
        <p:sp>
          <p:nvSpPr>
            <p:cNvPr id="37" name="Freeform 37"/>
            <p:cNvSpPr/>
            <p:nvPr/>
          </p:nvSpPr>
          <p:spPr>
            <a:xfrm>
              <a:off x="13344614" y="1588594"/>
              <a:ext cx="1733148" cy="1540335"/>
            </a:xfrm>
            <a:custGeom>
              <a:avLst/>
              <a:gdLst/>
              <a:ahLst/>
              <a:cxnLst/>
              <a:rect l="l" t="t" r="r" b="b"/>
              <a:pathLst>
                <a:path w="1733148" h="1540335">
                  <a:moveTo>
                    <a:pt x="0" y="0"/>
                  </a:moveTo>
                  <a:lnTo>
                    <a:pt x="1733147" y="0"/>
                  </a:lnTo>
                  <a:lnTo>
                    <a:pt x="1733147" y="1540335"/>
                  </a:lnTo>
                  <a:lnTo>
                    <a:pt x="0" y="15403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9124459" y="1390754"/>
              <a:ext cx="1856150" cy="1656613"/>
            </a:xfrm>
            <a:custGeom>
              <a:avLst/>
              <a:gdLst/>
              <a:ahLst/>
              <a:cxnLst/>
              <a:rect l="l" t="t" r="r" b="b"/>
              <a:pathLst>
                <a:path w="1856150" h="1656613">
                  <a:moveTo>
                    <a:pt x="0" y="0"/>
                  </a:moveTo>
                  <a:lnTo>
                    <a:pt x="1856150" y="0"/>
                  </a:lnTo>
                  <a:lnTo>
                    <a:pt x="1856150" y="1656614"/>
                  </a:lnTo>
                  <a:lnTo>
                    <a:pt x="0" y="16566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5082844" y="1550270"/>
              <a:ext cx="1786318" cy="1578658"/>
            </a:xfrm>
            <a:custGeom>
              <a:avLst/>
              <a:gdLst/>
              <a:ahLst/>
              <a:cxnLst/>
              <a:rect l="l" t="t" r="r" b="b"/>
              <a:pathLst>
                <a:path w="1786318" h="1578658">
                  <a:moveTo>
                    <a:pt x="0" y="0"/>
                  </a:moveTo>
                  <a:lnTo>
                    <a:pt x="1786318" y="0"/>
                  </a:lnTo>
                  <a:lnTo>
                    <a:pt x="1786318" y="1578659"/>
                  </a:lnTo>
                  <a:lnTo>
                    <a:pt x="0" y="15786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1118750" y="1619961"/>
              <a:ext cx="1508968" cy="1508968"/>
            </a:xfrm>
            <a:custGeom>
              <a:avLst/>
              <a:gdLst/>
              <a:ahLst/>
              <a:cxnLst/>
              <a:rect l="l" t="t" r="r" b="b"/>
              <a:pathLst>
                <a:path w="1508968" h="1508968">
                  <a:moveTo>
                    <a:pt x="0" y="0"/>
                  </a:moveTo>
                  <a:lnTo>
                    <a:pt x="1508968" y="0"/>
                  </a:lnTo>
                  <a:lnTo>
                    <a:pt x="1508968" y="1508968"/>
                  </a:lnTo>
                  <a:lnTo>
                    <a:pt x="0" y="15089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144995" y="3747520"/>
              <a:ext cx="3746468" cy="9810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Muli Bold"/>
                </a:rPr>
                <a:t>Six Branches with 120 Employees 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8095658" y="3760220"/>
              <a:ext cx="3746468" cy="9810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Muli Bold"/>
                </a:rPr>
                <a:t>Threat from catering business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4102769" y="3747520"/>
              <a:ext cx="3746468" cy="9810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Muli Bold"/>
                </a:rPr>
                <a:t>Serving 550 customers regularly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2414153" y="3787815"/>
              <a:ext cx="3746468" cy="9810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Muli Bold"/>
                </a:rPr>
                <a:t>Attrition During Wedding season</a:t>
              </a:r>
            </a:p>
          </p:txBody>
        </p:sp>
      </p:grpSp>
      <p:sp>
        <p:nvSpPr>
          <p:cNvPr id="45" name="AutoShape 45"/>
          <p:cNvSpPr/>
          <p:nvPr/>
        </p:nvSpPr>
        <p:spPr>
          <a:xfrm>
            <a:off x="1143000" y="1185520"/>
            <a:ext cx="16204023" cy="19050"/>
          </a:xfrm>
          <a:prstGeom prst="line">
            <a:avLst/>
          </a:prstGeom>
          <a:ln w="76200" cap="flat">
            <a:solidFill>
              <a:srgbClr val="0B02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46" name="Group 46"/>
          <p:cNvGrpSpPr/>
          <p:nvPr/>
        </p:nvGrpSpPr>
        <p:grpSpPr>
          <a:xfrm>
            <a:off x="12801167" y="1414120"/>
            <a:ext cx="5139562" cy="3920503"/>
            <a:chOff x="0" y="0"/>
            <a:chExt cx="1960009" cy="1495112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960009" cy="1495112"/>
            </a:xfrm>
            <a:custGeom>
              <a:avLst/>
              <a:gdLst/>
              <a:ahLst/>
              <a:cxnLst/>
              <a:rect l="l" t="t" r="r" b="b"/>
              <a:pathLst>
                <a:path w="1960009" h="1495112">
                  <a:moveTo>
                    <a:pt x="0" y="0"/>
                  </a:moveTo>
                  <a:lnTo>
                    <a:pt x="1960009" y="0"/>
                  </a:lnTo>
                  <a:lnTo>
                    <a:pt x="1960009" y="1495112"/>
                  </a:lnTo>
                  <a:lnTo>
                    <a:pt x="0" y="1495112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FFE26E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0"/>
                </a:lnSpc>
              </a:pPr>
              <a:endParaRPr/>
            </a:p>
          </p:txBody>
        </p:sp>
      </p:grpSp>
      <p:sp>
        <p:nvSpPr>
          <p:cNvPr id="49" name="Freeform 49"/>
          <p:cNvSpPr/>
          <p:nvPr/>
        </p:nvSpPr>
        <p:spPr>
          <a:xfrm>
            <a:off x="13016147" y="1576932"/>
            <a:ext cx="4709602" cy="3594878"/>
          </a:xfrm>
          <a:custGeom>
            <a:avLst/>
            <a:gdLst/>
            <a:ahLst/>
            <a:cxnLst/>
            <a:rect l="l" t="t" r="r" b="b"/>
            <a:pathLst>
              <a:path w="4709602" h="3594878">
                <a:moveTo>
                  <a:pt x="0" y="0"/>
                </a:moveTo>
                <a:lnTo>
                  <a:pt x="4709602" y="0"/>
                </a:lnTo>
                <a:lnTo>
                  <a:pt x="4709602" y="3594879"/>
                </a:lnTo>
                <a:lnTo>
                  <a:pt x="0" y="359487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481" t="-4069" r="-3700" b="-18617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0" name="Group 50"/>
          <p:cNvGrpSpPr/>
          <p:nvPr/>
        </p:nvGrpSpPr>
        <p:grpSpPr>
          <a:xfrm>
            <a:off x="12801167" y="5582273"/>
            <a:ext cx="5139562" cy="3977501"/>
            <a:chOff x="0" y="0"/>
            <a:chExt cx="1960009" cy="1516848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960009" cy="1516848"/>
            </a:xfrm>
            <a:custGeom>
              <a:avLst/>
              <a:gdLst/>
              <a:ahLst/>
              <a:cxnLst/>
              <a:rect l="l" t="t" r="r" b="b"/>
              <a:pathLst>
                <a:path w="1960009" h="1516848">
                  <a:moveTo>
                    <a:pt x="0" y="0"/>
                  </a:moveTo>
                  <a:lnTo>
                    <a:pt x="1960009" y="0"/>
                  </a:lnTo>
                  <a:lnTo>
                    <a:pt x="1960009" y="1516848"/>
                  </a:lnTo>
                  <a:lnTo>
                    <a:pt x="0" y="1516848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FFE26E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0"/>
                </a:lnSpc>
              </a:pPr>
              <a:endParaRPr/>
            </a:p>
          </p:txBody>
        </p:sp>
      </p:grpSp>
      <p:sp>
        <p:nvSpPr>
          <p:cNvPr id="53" name="Freeform 53"/>
          <p:cNvSpPr/>
          <p:nvPr/>
        </p:nvSpPr>
        <p:spPr>
          <a:xfrm>
            <a:off x="16603642" y="5740515"/>
            <a:ext cx="1007286" cy="1408792"/>
          </a:xfrm>
          <a:custGeom>
            <a:avLst/>
            <a:gdLst/>
            <a:ahLst/>
            <a:cxnLst/>
            <a:rect l="l" t="t" r="r" b="b"/>
            <a:pathLst>
              <a:path w="1007286" h="1408792">
                <a:moveTo>
                  <a:pt x="0" y="0"/>
                </a:moveTo>
                <a:lnTo>
                  <a:pt x="1007286" y="0"/>
                </a:lnTo>
                <a:lnTo>
                  <a:pt x="1007286" y="1408792"/>
                </a:lnTo>
                <a:lnTo>
                  <a:pt x="0" y="14087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4" name="Freeform 54"/>
          <p:cNvSpPr/>
          <p:nvPr/>
        </p:nvSpPr>
        <p:spPr>
          <a:xfrm>
            <a:off x="13098106" y="5679558"/>
            <a:ext cx="819343" cy="1646920"/>
          </a:xfrm>
          <a:custGeom>
            <a:avLst/>
            <a:gdLst/>
            <a:ahLst/>
            <a:cxnLst/>
            <a:rect l="l" t="t" r="r" b="b"/>
            <a:pathLst>
              <a:path w="819343" h="1646920">
                <a:moveTo>
                  <a:pt x="0" y="0"/>
                </a:moveTo>
                <a:lnTo>
                  <a:pt x="819343" y="0"/>
                </a:lnTo>
                <a:lnTo>
                  <a:pt x="819343" y="1646920"/>
                </a:lnTo>
                <a:lnTo>
                  <a:pt x="0" y="164692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5" name="Freeform 55"/>
          <p:cNvSpPr/>
          <p:nvPr/>
        </p:nvSpPr>
        <p:spPr>
          <a:xfrm>
            <a:off x="14414736" y="5696855"/>
            <a:ext cx="1462116" cy="1423736"/>
          </a:xfrm>
          <a:custGeom>
            <a:avLst/>
            <a:gdLst/>
            <a:ahLst/>
            <a:cxnLst/>
            <a:rect l="l" t="t" r="r" b="b"/>
            <a:pathLst>
              <a:path w="1462116" h="1423736">
                <a:moveTo>
                  <a:pt x="0" y="0"/>
                </a:moveTo>
                <a:lnTo>
                  <a:pt x="1462116" y="0"/>
                </a:lnTo>
                <a:lnTo>
                  <a:pt x="1462116" y="1423736"/>
                </a:lnTo>
                <a:lnTo>
                  <a:pt x="0" y="142373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6" name="Freeform 56"/>
          <p:cNvSpPr/>
          <p:nvPr/>
        </p:nvSpPr>
        <p:spPr>
          <a:xfrm>
            <a:off x="14066502" y="7057866"/>
            <a:ext cx="658368" cy="2057400"/>
          </a:xfrm>
          <a:custGeom>
            <a:avLst/>
            <a:gdLst/>
            <a:ahLst/>
            <a:cxnLst/>
            <a:rect l="l" t="t" r="r" b="b"/>
            <a:pathLst>
              <a:path w="658368" h="2057400">
                <a:moveTo>
                  <a:pt x="0" y="0"/>
                </a:moveTo>
                <a:lnTo>
                  <a:pt x="658368" y="0"/>
                </a:lnTo>
                <a:lnTo>
                  <a:pt x="65836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7" name="Freeform 57"/>
          <p:cNvSpPr/>
          <p:nvPr/>
        </p:nvSpPr>
        <p:spPr>
          <a:xfrm>
            <a:off x="15963952" y="7153796"/>
            <a:ext cx="585989" cy="1961471"/>
          </a:xfrm>
          <a:custGeom>
            <a:avLst/>
            <a:gdLst/>
            <a:ahLst/>
            <a:cxnLst/>
            <a:rect l="l" t="t" r="r" b="b"/>
            <a:pathLst>
              <a:path w="585989" h="1961471">
                <a:moveTo>
                  <a:pt x="0" y="0"/>
                </a:moveTo>
                <a:lnTo>
                  <a:pt x="585989" y="0"/>
                </a:lnTo>
                <a:lnTo>
                  <a:pt x="585989" y="1961470"/>
                </a:lnTo>
                <a:lnTo>
                  <a:pt x="0" y="196147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8" name="TextBox 58"/>
          <p:cNvSpPr txBox="1"/>
          <p:nvPr/>
        </p:nvSpPr>
        <p:spPr>
          <a:xfrm>
            <a:off x="442881" y="5572748"/>
            <a:ext cx="3610203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Cooper BT Light"/>
              </a:rPr>
              <a:t>Problem Statement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055232" y="291679"/>
            <a:ext cx="16555696" cy="668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55"/>
              </a:lnSpc>
            </a:pPr>
            <a:r>
              <a:rPr lang="en-US" sz="4546" dirty="0">
                <a:solidFill>
                  <a:srgbClr val="000000"/>
                </a:solidFill>
                <a:latin typeface="Cooper BT Light"/>
              </a:rPr>
              <a:t>Anand Bhojanalay: The curious case of chronic attrition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232174" y="7358857"/>
            <a:ext cx="74868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uli Bold"/>
              </a:rPr>
              <a:t>Chef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4914128" y="7358857"/>
            <a:ext cx="913640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uli Bold"/>
              </a:rPr>
              <a:t>Waiter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6511841" y="7144271"/>
            <a:ext cx="1228988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uli Bold"/>
              </a:rPr>
              <a:t>Cleaning Staff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5753444" y="9134316"/>
            <a:ext cx="110225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uli Bold"/>
              </a:rPr>
              <a:t>Security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3879732" y="9134316"/>
            <a:ext cx="122240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uli Bold"/>
              </a:rPr>
              <a:t>Manager</a:t>
            </a:r>
          </a:p>
        </p:txBody>
      </p:sp>
      <p:grpSp>
        <p:nvGrpSpPr>
          <p:cNvPr id="65" name="Group 65"/>
          <p:cNvGrpSpPr/>
          <p:nvPr/>
        </p:nvGrpSpPr>
        <p:grpSpPr>
          <a:xfrm>
            <a:off x="442881" y="8234683"/>
            <a:ext cx="11875090" cy="1177720"/>
            <a:chOff x="0" y="0"/>
            <a:chExt cx="15833453" cy="1570293"/>
          </a:xfrm>
        </p:grpSpPr>
        <p:grpSp>
          <p:nvGrpSpPr>
            <p:cNvPr id="66" name="Group 66"/>
            <p:cNvGrpSpPr/>
            <p:nvPr/>
          </p:nvGrpSpPr>
          <p:grpSpPr>
            <a:xfrm rot="5400000">
              <a:off x="7703817" y="-6533922"/>
              <a:ext cx="1570293" cy="14638137"/>
              <a:chOff x="0" y="0"/>
              <a:chExt cx="348754" cy="3251058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348754" cy="3251058"/>
              </a:xfrm>
              <a:custGeom>
                <a:avLst/>
                <a:gdLst/>
                <a:ahLst/>
                <a:cxnLst/>
                <a:rect l="l" t="t" r="r" b="b"/>
                <a:pathLst>
                  <a:path w="348754" h="3251058">
                    <a:moveTo>
                      <a:pt x="348754" y="0"/>
                    </a:moveTo>
                    <a:lnTo>
                      <a:pt x="348754" y="3251058"/>
                    </a:lnTo>
                    <a:lnTo>
                      <a:pt x="174377" y="3124058"/>
                    </a:lnTo>
                    <a:lnTo>
                      <a:pt x="0" y="3251058"/>
                    </a:lnTo>
                    <a:lnTo>
                      <a:pt x="0" y="0"/>
                    </a:lnTo>
                    <a:lnTo>
                      <a:pt x="348754" y="0"/>
                    </a:lnTo>
                    <a:close/>
                  </a:path>
                </a:pathLst>
              </a:custGeom>
              <a:solidFill>
                <a:srgbClr val="FECB00">
                  <a:alpha val="18824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8" name="TextBox 68"/>
              <p:cNvSpPr txBox="1"/>
              <p:nvPr/>
            </p:nvSpPr>
            <p:spPr>
              <a:xfrm>
                <a:off x="0" y="-66675"/>
                <a:ext cx="736600" cy="752475"/>
              </a:xfrm>
              <a:prstGeom prst="rect">
                <a:avLst/>
              </a:prstGeom>
            </p:spPr>
            <p:txBody>
              <a:bodyPr lIns="45181" tIns="45181" rIns="45181" bIns="45181" rtlCol="0" anchor="ctr"/>
              <a:lstStyle/>
              <a:p>
                <a:pPr algn="ctr">
                  <a:lnSpc>
                    <a:spcPts val="3300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>
              <a:off x="0" y="0"/>
              <a:ext cx="1827250" cy="1570293"/>
              <a:chOff x="0" y="0"/>
              <a:chExt cx="812800" cy="6985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ECB00">
                  <a:alpha val="3098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5181" tIns="45181" rIns="45181" bIns="45181" rtlCol="0" anchor="ctr"/>
              <a:lstStyle/>
              <a:p>
                <a:pPr algn="ctr">
                  <a:lnSpc>
                    <a:spcPts val="3300"/>
                  </a:lnSpc>
                </a:pPr>
                <a:endParaRPr/>
              </a:p>
            </p:txBody>
          </p:sp>
        </p:grpSp>
        <p:sp>
          <p:nvSpPr>
            <p:cNvPr id="72" name="Freeform 72"/>
            <p:cNvSpPr/>
            <p:nvPr/>
          </p:nvSpPr>
          <p:spPr>
            <a:xfrm>
              <a:off x="386147" y="257669"/>
              <a:ext cx="1054956" cy="1054956"/>
            </a:xfrm>
            <a:custGeom>
              <a:avLst/>
              <a:gdLst/>
              <a:ahLst/>
              <a:cxnLst/>
              <a:rect l="l" t="t" r="r" b="b"/>
              <a:pathLst>
                <a:path w="1054956" h="1054956">
                  <a:moveTo>
                    <a:pt x="0" y="0"/>
                  </a:moveTo>
                  <a:lnTo>
                    <a:pt x="1054956" y="0"/>
                  </a:lnTo>
                  <a:lnTo>
                    <a:pt x="1054956" y="1054956"/>
                  </a:lnTo>
                  <a:lnTo>
                    <a:pt x="0" y="1054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2085364" y="500201"/>
              <a:ext cx="13748089" cy="503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35"/>
                </a:lnSpc>
              </a:pPr>
              <a:r>
                <a:rPr lang="en-US" sz="2156">
                  <a:solidFill>
                    <a:srgbClr val="000000"/>
                  </a:solidFill>
                  <a:latin typeface="Muli Light"/>
                </a:rPr>
                <a:t>What should be Mr. Khatri's hiring strategy so as to maximize monthly profit?</a:t>
              </a:r>
            </a:p>
          </p:txBody>
        </p:sp>
      </p:grpSp>
      <p:sp>
        <p:nvSpPr>
          <p:cNvPr id="74" name="TextBox 74"/>
          <p:cNvSpPr txBox="1"/>
          <p:nvPr/>
        </p:nvSpPr>
        <p:spPr>
          <a:xfrm>
            <a:off x="442881" y="7611638"/>
            <a:ext cx="1805102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Cooper BT Light"/>
              </a:rPr>
              <a:t>Dilemma?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885"/>
            <a:ext cx="885763" cy="1078585"/>
            <a:chOff x="0" y="0"/>
            <a:chExt cx="2771140" cy="33743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71140" cy="3374390"/>
            </a:xfrm>
            <a:custGeom>
              <a:avLst/>
              <a:gdLst/>
              <a:ahLst/>
              <a:cxnLst/>
              <a:rect l="l" t="t" r="r" b="b"/>
              <a:pathLst>
                <a:path w="2771140" h="3374390">
                  <a:moveTo>
                    <a:pt x="0" y="0"/>
                  </a:moveTo>
                  <a:lnTo>
                    <a:pt x="0" y="2471420"/>
                  </a:lnTo>
                  <a:lnTo>
                    <a:pt x="1384300" y="3374390"/>
                  </a:lnTo>
                  <a:lnTo>
                    <a:pt x="2771140" y="2471420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FECB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675834"/>
            <a:ext cx="18288000" cy="611166"/>
            <a:chOff x="0" y="0"/>
            <a:chExt cx="6671512" cy="2229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71512" cy="222955"/>
            </a:xfrm>
            <a:custGeom>
              <a:avLst/>
              <a:gdLst/>
              <a:ahLst/>
              <a:cxnLst/>
              <a:rect l="l" t="t" r="r" b="b"/>
              <a:pathLst>
                <a:path w="6671512" h="222955">
                  <a:moveTo>
                    <a:pt x="0" y="0"/>
                  </a:moveTo>
                  <a:lnTo>
                    <a:pt x="6671512" y="0"/>
                  </a:lnTo>
                  <a:lnTo>
                    <a:pt x="6671512" y="222955"/>
                  </a:lnTo>
                  <a:lnTo>
                    <a:pt x="0" y="222955"/>
                  </a:lnTo>
                  <a:close/>
                </a:path>
              </a:pathLst>
            </a:custGeom>
            <a:solidFill>
              <a:srgbClr val="5271FF">
                <a:alpha val="51765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675834"/>
            <a:ext cx="9872106" cy="611166"/>
            <a:chOff x="0" y="0"/>
            <a:chExt cx="3601371" cy="2229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01371" cy="222955"/>
            </a:xfrm>
            <a:custGeom>
              <a:avLst/>
              <a:gdLst/>
              <a:ahLst/>
              <a:cxnLst/>
              <a:rect l="l" t="t" r="r" b="b"/>
              <a:pathLst>
                <a:path w="3601371" h="222955">
                  <a:moveTo>
                    <a:pt x="0" y="0"/>
                  </a:moveTo>
                  <a:lnTo>
                    <a:pt x="3601371" y="0"/>
                  </a:lnTo>
                  <a:lnTo>
                    <a:pt x="3601371" y="222955"/>
                  </a:lnTo>
                  <a:lnTo>
                    <a:pt x="0" y="222955"/>
                  </a:lnTo>
                  <a:close/>
                </a:path>
              </a:pathLst>
            </a:custGeom>
            <a:solidFill>
              <a:srgbClr val="5271FF">
                <a:alpha val="51765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AutoShape 8"/>
          <p:cNvSpPr/>
          <p:nvPr/>
        </p:nvSpPr>
        <p:spPr>
          <a:xfrm>
            <a:off x="1055277" y="1185520"/>
            <a:ext cx="16204023" cy="19050"/>
          </a:xfrm>
          <a:prstGeom prst="line">
            <a:avLst/>
          </a:prstGeom>
          <a:ln w="76200" cap="flat">
            <a:solidFill>
              <a:srgbClr val="0B02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/>
          <p:nvPr/>
        </p:nvGrpSpPr>
        <p:grpSpPr>
          <a:xfrm>
            <a:off x="4328022" y="2164522"/>
            <a:ext cx="9631956" cy="3829050"/>
            <a:chOff x="0" y="0"/>
            <a:chExt cx="2536811" cy="10084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36811" cy="1008474"/>
            </a:xfrm>
            <a:custGeom>
              <a:avLst/>
              <a:gdLst/>
              <a:ahLst/>
              <a:cxnLst/>
              <a:rect l="l" t="t" r="r" b="b"/>
              <a:pathLst>
                <a:path w="2536811" h="1008474">
                  <a:moveTo>
                    <a:pt x="40992" y="0"/>
                  </a:moveTo>
                  <a:lnTo>
                    <a:pt x="2495819" y="0"/>
                  </a:lnTo>
                  <a:cubicBezTo>
                    <a:pt x="2518458" y="0"/>
                    <a:pt x="2536811" y="18353"/>
                    <a:pt x="2536811" y="40992"/>
                  </a:cubicBezTo>
                  <a:lnTo>
                    <a:pt x="2536811" y="967482"/>
                  </a:lnTo>
                  <a:cubicBezTo>
                    <a:pt x="2536811" y="990121"/>
                    <a:pt x="2518458" y="1008474"/>
                    <a:pt x="2495819" y="1008474"/>
                  </a:cubicBezTo>
                  <a:lnTo>
                    <a:pt x="40992" y="1008474"/>
                  </a:lnTo>
                  <a:cubicBezTo>
                    <a:pt x="18353" y="1008474"/>
                    <a:pt x="0" y="990121"/>
                    <a:pt x="0" y="967482"/>
                  </a:cubicBezTo>
                  <a:lnTo>
                    <a:pt x="0" y="40992"/>
                  </a:lnTo>
                  <a:cubicBezTo>
                    <a:pt x="0" y="18353"/>
                    <a:pt x="18353" y="0"/>
                    <a:pt x="40992" y="0"/>
                  </a:cubicBezTo>
                  <a:close/>
                </a:path>
              </a:pathLst>
            </a:custGeom>
            <a:solidFill>
              <a:srgbClr val="FFE26E">
                <a:alpha val="11765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000373" y="2418092"/>
            <a:ext cx="1684610" cy="1447712"/>
            <a:chOff x="0" y="0"/>
            <a:chExt cx="812800" cy="698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E26E">
                <a:alpha val="7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5357441" y="2585937"/>
            <a:ext cx="1067829" cy="949033"/>
          </a:xfrm>
          <a:custGeom>
            <a:avLst/>
            <a:gdLst/>
            <a:ahLst/>
            <a:cxnLst/>
            <a:rect l="l" t="t" r="r" b="b"/>
            <a:pathLst>
              <a:path w="1067829" h="949033">
                <a:moveTo>
                  <a:pt x="0" y="0"/>
                </a:moveTo>
                <a:lnTo>
                  <a:pt x="1067829" y="0"/>
                </a:lnTo>
                <a:lnTo>
                  <a:pt x="1067829" y="949034"/>
                </a:lnTo>
                <a:lnTo>
                  <a:pt x="0" y="949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6" name="TextBox 16"/>
          <p:cNvSpPr txBox="1"/>
          <p:nvPr/>
        </p:nvSpPr>
        <p:spPr>
          <a:xfrm>
            <a:off x="4589005" y="4218229"/>
            <a:ext cx="2509451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uli Bold"/>
              </a:rPr>
              <a:t>Attrition data over the past 3 years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160357" y="2418092"/>
            <a:ext cx="1684610" cy="1447712"/>
            <a:chOff x="0" y="0"/>
            <a:chExt cx="812800" cy="698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E26E">
                <a:alpha val="7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8463873" y="2624037"/>
            <a:ext cx="1077577" cy="1035821"/>
          </a:xfrm>
          <a:custGeom>
            <a:avLst/>
            <a:gdLst/>
            <a:ahLst/>
            <a:cxnLst/>
            <a:rect l="l" t="t" r="r" b="b"/>
            <a:pathLst>
              <a:path w="1077577" h="1035821">
                <a:moveTo>
                  <a:pt x="0" y="0"/>
                </a:moveTo>
                <a:lnTo>
                  <a:pt x="1077578" y="0"/>
                </a:lnTo>
                <a:lnTo>
                  <a:pt x="1077578" y="1035822"/>
                </a:lnTo>
                <a:lnTo>
                  <a:pt x="0" y="1035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1" name="TextBox 21"/>
          <p:cNvSpPr txBox="1"/>
          <p:nvPr/>
        </p:nvSpPr>
        <p:spPr>
          <a:xfrm>
            <a:off x="7657875" y="4218229"/>
            <a:ext cx="2689574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000000"/>
                </a:solidFill>
                <a:latin typeface="Muli Bold"/>
              </a:rPr>
              <a:t>Retention rates over the past 3 years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1603017" y="2418092"/>
            <a:ext cx="1684610" cy="1447712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E26E">
                <a:alpha val="74902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0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1839749" y="2614512"/>
            <a:ext cx="1211146" cy="1093059"/>
          </a:xfrm>
          <a:custGeom>
            <a:avLst/>
            <a:gdLst/>
            <a:ahLst/>
            <a:cxnLst/>
            <a:rect l="l" t="t" r="r" b="b"/>
            <a:pathLst>
              <a:path w="1211146" h="1093059">
                <a:moveTo>
                  <a:pt x="0" y="0"/>
                </a:moveTo>
                <a:lnTo>
                  <a:pt x="1211146" y="0"/>
                </a:lnTo>
                <a:lnTo>
                  <a:pt x="1211146" y="1093060"/>
                </a:lnTo>
                <a:lnTo>
                  <a:pt x="0" y="10930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6" name="TextBox 26"/>
          <p:cNvSpPr txBox="1"/>
          <p:nvPr/>
        </p:nvSpPr>
        <p:spPr>
          <a:xfrm>
            <a:off x="10906869" y="4227754"/>
            <a:ext cx="3000707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Muli Bold"/>
              </a:rPr>
              <a:t>Hike rates offered by Catering services</a:t>
            </a:r>
          </a:p>
        </p:txBody>
      </p:sp>
      <p:sp>
        <p:nvSpPr>
          <p:cNvPr id="27" name="AutoShape 27"/>
          <p:cNvSpPr/>
          <p:nvPr/>
        </p:nvSpPr>
        <p:spPr>
          <a:xfrm>
            <a:off x="6963914" y="7472961"/>
            <a:ext cx="1307271" cy="0"/>
          </a:xfrm>
          <a:prstGeom prst="line">
            <a:avLst/>
          </a:prstGeom>
          <a:ln w="38100" cap="flat">
            <a:solidFill>
              <a:srgbClr val="0B02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8" name="AutoShape 28"/>
          <p:cNvSpPr/>
          <p:nvPr/>
        </p:nvSpPr>
        <p:spPr>
          <a:xfrm flipH="1">
            <a:off x="10043392" y="7453911"/>
            <a:ext cx="1307271" cy="0"/>
          </a:xfrm>
          <a:prstGeom prst="line">
            <a:avLst/>
          </a:prstGeom>
          <a:ln w="38100" cap="flat">
            <a:solidFill>
              <a:srgbClr val="0B02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9" name="Group 29"/>
          <p:cNvGrpSpPr/>
          <p:nvPr/>
        </p:nvGrpSpPr>
        <p:grpSpPr>
          <a:xfrm>
            <a:off x="543012" y="6288071"/>
            <a:ext cx="7074537" cy="2563762"/>
            <a:chOff x="0" y="-1183"/>
            <a:chExt cx="9432717" cy="3418349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9432717" cy="3417166"/>
              <a:chOff x="0" y="0"/>
              <a:chExt cx="2697925" cy="97737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2697925" cy="977370"/>
              </a:xfrm>
              <a:custGeom>
                <a:avLst/>
                <a:gdLst/>
                <a:ahLst/>
                <a:cxnLst/>
                <a:rect l="l" t="t" r="r" b="b"/>
                <a:pathLst>
                  <a:path w="2697925" h="977370">
                    <a:moveTo>
                      <a:pt x="0" y="0"/>
                    </a:moveTo>
                    <a:lnTo>
                      <a:pt x="2697925" y="0"/>
                    </a:lnTo>
                    <a:lnTo>
                      <a:pt x="2697925" y="977370"/>
                    </a:lnTo>
                    <a:lnTo>
                      <a:pt x="0" y="977370"/>
                    </a:lnTo>
                    <a:close/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FFE26E"/>
                </a:solidFill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0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0" y="14680"/>
              <a:ext cx="9432717" cy="548663"/>
              <a:chOff x="0" y="0"/>
              <a:chExt cx="2697925" cy="156927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697925" cy="156927"/>
              </a:xfrm>
              <a:custGeom>
                <a:avLst/>
                <a:gdLst/>
                <a:ahLst/>
                <a:cxnLst/>
                <a:rect l="l" t="t" r="r" b="b"/>
                <a:pathLst>
                  <a:path w="2697925" h="156927">
                    <a:moveTo>
                      <a:pt x="0" y="0"/>
                    </a:moveTo>
                    <a:lnTo>
                      <a:pt x="2697925" y="0"/>
                    </a:lnTo>
                    <a:lnTo>
                      <a:pt x="2697925" y="156927"/>
                    </a:lnTo>
                    <a:lnTo>
                      <a:pt x="0" y="156927"/>
                    </a:lnTo>
                    <a:close/>
                  </a:path>
                </a:pathLst>
              </a:custGeom>
              <a:solidFill>
                <a:srgbClr val="FFE26E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0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323015" y="949598"/>
              <a:ext cx="1848253" cy="1770703"/>
              <a:chOff x="0" y="0"/>
              <a:chExt cx="365087" cy="349768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365087" cy="349768"/>
              </a:xfrm>
              <a:custGeom>
                <a:avLst/>
                <a:gdLst/>
                <a:ahLst/>
                <a:cxnLst/>
                <a:rect l="l" t="t" r="r" b="b"/>
                <a:pathLst>
                  <a:path w="365087" h="349768">
                    <a:moveTo>
                      <a:pt x="0" y="0"/>
                    </a:moveTo>
                    <a:lnTo>
                      <a:pt x="365087" y="0"/>
                    </a:lnTo>
                    <a:lnTo>
                      <a:pt x="365087" y="349768"/>
                    </a:lnTo>
                    <a:lnTo>
                      <a:pt x="0" y="349768"/>
                    </a:lnTo>
                    <a:close/>
                  </a:path>
                </a:pathLst>
              </a:custGeom>
              <a:solidFill>
                <a:srgbClr val="FFE26E">
                  <a:alpha val="74902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3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9" name="Freeform 39"/>
            <p:cNvSpPr/>
            <p:nvPr/>
          </p:nvSpPr>
          <p:spPr>
            <a:xfrm>
              <a:off x="545959" y="1373403"/>
              <a:ext cx="1402366" cy="986915"/>
            </a:xfrm>
            <a:custGeom>
              <a:avLst/>
              <a:gdLst/>
              <a:ahLst/>
              <a:cxnLst/>
              <a:rect l="l" t="t" r="r" b="b"/>
              <a:pathLst>
                <a:path w="1402366" h="986915">
                  <a:moveTo>
                    <a:pt x="0" y="0"/>
                  </a:moveTo>
                  <a:lnTo>
                    <a:pt x="1402366" y="0"/>
                  </a:lnTo>
                  <a:lnTo>
                    <a:pt x="1402366" y="986915"/>
                  </a:lnTo>
                  <a:lnTo>
                    <a:pt x="0" y="986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59784" y="-1183"/>
              <a:ext cx="2174715" cy="522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000000"/>
                  </a:solidFill>
                  <a:latin typeface="Muli Bold"/>
                </a:rPr>
                <a:t>Simulation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2475202" y="937221"/>
              <a:ext cx="6749528" cy="1783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2" lvl="1" indent="-25908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Muli"/>
                </a:rPr>
                <a:t>Round 1 : Employee Attrition</a:t>
              </a:r>
            </a:p>
            <a:p>
              <a:pPr marL="518162" lvl="1" indent="-25908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Muli"/>
                </a:rPr>
                <a:t>Round 2 : Employee Hike Rates</a:t>
              </a:r>
            </a:p>
            <a:p>
              <a:pPr marL="518162" lvl="1" indent="-259081">
                <a:lnSpc>
                  <a:spcPts val="3600"/>
                </a:lnSpc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Muli"/>
                </a:rPr>
                <a:t>Round 3 : Employees Staying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271184" y="6711466"/>
            <a:ext cx="1772208" cy="1522991"/>
            <a:chOff x="0" y="0"/>
            <a:chExt cx="2362944" cy="2030655"/>
          </a:xfrm>
        </p:grpSpPr>
        <p:grpSp>
          <p:nvGrpSpPr>
            <p:cNvPr id="43" name="Group 43"/>
            <p:cNvGrpSpPr/>
            <p:nvPr/>
          </p:nvGrpSpPr>
          <p:grpSpPr>
            <a:xfrm>
              <a:off x="0" y="0"/>
              <a:ext cx="2362944" cy="2030655"/>
              <a:chOff x="0" y="0"/>
              <a:chExt cx="812800" cy="6985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FE26E">
                  <a:alpha val="74902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0"/>
                  </a:lnSpc>
                </a:pPr>
                <a:endParaRPr/>
              </a:p>
            </p:txBody>
          </p:sp>
        </p:grpSp>
        <p:sp>
          <p:nvSpPr>
            <p:cNvPr id="46" name="TextBox 46"/>
            <p:cNvSpPr txBox="1"/>
            <p:nvPr/>
          </p:nvSpPr>
          <p:spPr>
            <a:xfrm>
              <a:off x="147755" y="683011"/>
              <a:ext cx="1991396" cy="5430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300" dirty="0">
                  <a:solidFill>
                    <a:srgbClr val="000000"/>
                  </a:solidFill>
                  <a:latin typeface="Cooper BT Light"/>
                </a:rPr>
                <a:t>Approach</a:t>
              </a: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1055232" y="291679"/>
            <a:ext cx="6183768" cy="668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55"/>
              </a:lnSpc>
            </a:pPr>
            <a:r>
              <a:rPr lang="en-US" sz="4546" dirty="0">
                <a:solidFill>
                  <a:srgbClr val="000000"/>
                </a:solidFill>
                <a:latin typeface="Cooper BT Light"/>
              </a:rPr>
              <a:t>Data &amp; Methodology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801785" y="1452136"/>
            <a:ext cx="8990415" cy="455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dirty="0">
                <a:solidFill>
                  <a:srgbClr val="000000"/>
                </a:solidFill>
                <a:latin typeface="Cooper BT Light"/>
              </a:rPr>
              <a:t>Data Collection: </a:t>
            </a:r>
            <a:r>
              <a:rPr lang="en-US" sz="2700" dirty="0">
                <a:solidFill>
                  <a:srgbClr val="000000"/>
                </a:solidFill>
                <a:latin typeface="Muli Bold"/>
              </a:rPr>
              <a:t>Interview &amp; Past year data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10505283" y="6172474"/>
            <a:ext cx="7269873" cy="2679359"/>
            <a:chOff x="0" y="0"/>
            <a:chExt cx="9693163" cy="3572478"/>
          </a:xfrm>
        </p:grpSpPr>
        <p:grpSp>
          <p:nvGrpSpPr>
            <p:cNvPr id="50" name="Group 50"/>
            <p:cNvGrpSpPr/>
            <p:nvPr/>
          </p:nvGrpSpPr>
          <p:grpSpPr>
            <a:xfrm>
              <a:off x="260446" y="0"/>
              <a:ext cx="9432717" cy="3572478"/>
              <a:chOff x="0" y="0"/>
              <a:chExt cx="2697925" cy="1021793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2697925" cy="1021792"/>
              </a:xfrm>
              <a:custGeom>
                <a:avLst/>
                <a:gdLst/>
                <a:ahLst/>
                <a:cxnLst/>
                <a:rect l="l" t="t" r="r" b="b"/>
                <a:pathLst>
                  <a:path w="2697925" h="1021792">
                    <a:moveTo>
                      <a:pt x="0" y="0"/>
                    </a:moveTo>
                    <a:lnTo>
                      <a:pt x="2697925" y="0"/>
                    </a:lnTo>
                    <a:lnTo>
                      <a:pt x="2697925" y="1021792"/>
                    </a:lnTo>
                    <a:lnTo>
                      <a:pt x="0" y="1021792"/>
                    </a:lnTo>
                    <a:close/>
                  </a:path>
                </a:pathLst>
              </a:custGeom>
              <a:solidFill>
                <a:srgbClr val="FFFFFF"/>
              </a:solidFill>
              <a:ln w="38100">
                <a:solidFill>
                  <a:srgbClr val="FFE26E"/>
                </a:solidFill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0"/>
                  </a:lnSpc>
                </a:pPr>
                <a:endParaRPr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260446" y="14680"/>
              <a:ext cx="9432717" cy="653163"/>
              <a:chOff x="0" y="0"/>
              <a:chExt cx="2697925" cy="186816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2697925" cy="186816"/>
              </a:xfrm>
              <a:custGeom>
                <a:avLst/>
                <a:gdLst/>
                <a:ahLst/>
                <a:cxnLst/>
                <a:rect l="l" t="t" r="r" b="b"/>
                <a:pathLst>
                  <a:path w="2697925" h="186816">
                    <a:moveTo>
                      <a:pt x="0" y="0"/>
                    </a:moveTo>
                    <a:lnTo>
                      <a:pt x="2697925" y="0"/>
                    </a:lnTo>
                    <a:lnTo>
                      <a:pt x="2697925" y="186816"/>
                    </a:lnTo>
                    <a:lnTo>
                      <a:pt x="0" y="186816"/>
                    </a:lnTo>
                    <a:close/>
                  </a:path>
                </a:pathLst>
              </a:custGeom>
              <a:solidFill>
                <a:srgbClr val="FFE26E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5" name="TextBox 55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00"/>
                  </a:lnSpc>
                </a:pPr>
                <a:endParaRPr/>
              </a:p>
            </p:txBody>
          </p:sp>
        </p:grpSp>
        <p:sp>
          <p:nvSpPr>
            <p:cNvPr id="56" name="TextBox 56"/>
            <p:cNvSpPr txBox="1"/>
            <p:nvPr/>
          </p:nvSpPr>
          <p:spPr>
            <a:xfrm>
              <a:off x="7168850" y="76473"/>
              <a:ext cx="2419503" cy="522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00"/>
                </a:lnSpc>
                <a:spcBef>
                  <a:spcPct val="0"/>
                </a:spcBef>
              </a:pPr>
              <a:r>
                <a:rPr lang="en-US" sz="2200" b="1" dirty="0">
                  <a:solidFill>
                    <a:srgbClr val="000000"/>
                  </a:solidFill>
                  <a:latin typeface="Muli Bold"/>
                </a:rPr>
                <a:t>Decision Tree</a:t>
              </a:r>
            </a:p>
          </p:txBody>
        </p:sp>
        <p:grpSp>
          <p:nvGrpSpPr>
            <p:cNvPr id="57" name="Group 57"/>
            <p:cNvGrpSpPr/>
            <p:nvPr/>
          </p:nvGrpSpPr>
          <p:grpSpPr>
            <a:xfrm>
              <a:off x="7776130" y="1104238"/>
              <a:ext cx="1606894" cy="1708224"/>
              <a:chOff x="0" y="0"/>
              <a:chExt cx="317411" cy="337427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317411" cy="337427"/>
              </a:xfrm>
              <a:custGeom>
                <a:avLst/>
                <a:gdLst/>
                <a:ahLst/>
                <a:cxnLst/>
                <a:rect l="l" t="t" r="r" b="b"/>
                <a:pathLst>
                  <a:path w="317411" h="337427">
                    <a:moveTo>
                      <a:pt x="0" y="0"/>
                    </a:moveTo>
                    <a:lnTo>
                      <a:pt x="317411" y="0"/>
                    </a:lnTo>
                    <a:lnTo>
                      <a:pt x="317411" y="337427"/>
                    </a:lnTo>
                    <a:lnTo>
                      <a:pt x="0" y="337427"/>
                    </a:lnTo>
                    <a:close/>
                  </a:path>
                </a:pathLst>
              </a:custGeom>
              <a:solidFill>
                <a:srgbClr val="FFE26E">
                  <a:alpha val="74902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330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60" name="Freeform 60"/>
            <p:cNvSpPr/>
            <p:nvPr/>
          </p:nvSpPr>
          <p:spPr>
            <a:xfrm>
              <a:off x="7921019" y="1230738"/>
              <a:ext cx="1317115" cy="1317115"/>
            </a:xfrm>
            <a:custGeom>
              <a:avLst/>
              <a:gdLst/>
              <a:ahLst/>
              <a:cxnLst/>
              <a:rect l="l" t="t" r="r" b="b"/>
              <a:pathLst>
                <a:path w="1317115" h="1317115">
                  <a:moveTo>
                    <a:pt x="0" y="0"/>
                  </a:moveTo>
                  <a:lnTo>
                    <a:pt x="1317115" y="0"/>
                  </a:lnTo>
                  <a:lnTo>
                    <a:pt x="1317115" y="1317115"/>
                  </a:lnTo>
                  <a:lnTo>
                    <a:pt x="0" y="1317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1629073" y="696724"/>
              <a:ext cx="6749528" cy="563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Muli"/>
                </a:rPr>
                <a:t>Cost Consideration </a:t>
              </a:r>
            </a:p>
          </p:txBody>
        </p:sp>
        <p:sp>
          <p:nvSpPr>
            <p:cNvPr id="62" name="AutoShape 62"/>
            <p:cNvSpPr/>
            <p:nvPr/>
          </p:nvSpPr>
          <p:spPr>
            <a:xfrm flipH="1">
              <a:off x="3374764" y="1297950"/>
              <a:ext cx="0" cy="609600"/>
            </a:xfrm>
            <a:prstGeom prst="line">
              <a:avLst/>
            </a:prstGeom>
            <a:ln w="50800" cap="flat">
              <a:solidFill>
                <a:srgbClr val="0B024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1733983"/>
              <a:ext cx="6749528" cy="563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Muli"/>
                </a:rPr>
                <a:t>Payoffs</a:t>
              </a: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38100" y="2767763"/>
              <a:ext cx="6749528" cy="563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Muli"/>
                </a:rPr>
                <a:t>Decisions </a:t>
              </a:r>
            </a:p>
          </p:txBody>
        </p:sp>
        <p:sp>
          <p:nvSpPr>
            <p:cNvPr id="65" name="AutoShape 65"/>
            <p:cNvSpPr/>
            <p:nvPr/>
          </p:nvSpPr>
          <p:spPr>
            <a:xfrm flipH="1">
              <a:off x="3374764" y="2323263"/>
              <a:ext cx="0" cy="609600"/>
            </a:xfrm>
            <a:prstGeom prst="line">
              <a:avLst/>
            </a:prstGeom>
            <a:ln w="50800" cap="flat">
              <a:solidFill>
                <a:srgbClr val="0B024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885"/>
            <a:ext cx="885763" cy="1078585"/>
            <a:chOff x="0" y="0"/>
            <a:chExt cx="2771140" cy="33743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71140" cy="3374390"/>
            </a:xfrm>
            <a:custGeom>
              <a:avLst/>
              <a:gdLst/>
              <a:ahLst/>
              <a:cxnLst/>
              <a:rect l="l" t="t" r="r" b="b"/>
              <a:pathLst>
                <a:path w="2771140" h="3374390">
                  <a:moveTo>
                    <a:pt x="0" y="0"/>
                  </a:moveTo>
                  <a:lnTo>
                    <a:pt x="0" y="2471420"/>
                  </a:lnTo>
                  <a:lnTo>
                    <a:pt x="1384300" y="3374390"/>
                  </a:lnTo>
                  <a:lnTo>
                    <a:pt x="2771140" y="2471420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FECB00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AutoShape 4"/>
          <p:cNvSpPr/>
          <p:nvPr/>
        </p:nvSpPr>
        <p:spPr>
          <a:xfrm>
            <a:off x="1055277" y="1185520"/>
            <a:ext cx="16204023" cy="19050"/>
          </a:xfrm>
          <a:prstGeom prst="line">
            <a:avLst/>
          </a:prstGeom>
          <a:ln w="76200" cap="flat">
            <a:solidFill>
              <a:srgbClr val="0B02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55232" y="291679"/>
            <a:ext cx="3599971" cy="684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5"/>
              </a:lnSpc>
            </a:pPr>
            <a:r>
              <a:rPr lang="en-US" sz="4546">
                <a:solidFill>
                  <a:srgbClr val="000000"/>
                </a:solidFill>
                <a:latin typeface="Cooper BT Light"/>
              </a:rPr>
              <a:t>Insights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58782" y="1392689"/>
            <a:ext cx="5768073" cy="4260905"/>
            <a:chOff x="0" y="-28575"/>
            <a:chExt cx="7690764" cy="5681208"/>
          </a:xfrm>
        </p:grpSpPr>
        <p:sp>
          <p:nvSpPr>
            <p:cNvPr id="7" name="TextBox 7"/>
            <p:cNvSpPr txBox="1"/>
            <p:nvPr/>
          </p:nvSpPr>
          <p:spPr>
            <a:xfrm>
              <a:off x="2886394" y="-28575"/>
              <a:ext cx="538523" cy="348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Canva Sans Bold"/>
                </a:rPr>
                <a:t>Nov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775508" y="-28575"/>
              <a:ext cx="585853" cy="3527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Canva Sans Bold"/>
                </a:rPr>
                <a:t>Dec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641835" y="-28575"/>
              <a:ext cx="608691" cy="3527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Canva Sans Bold"/>
                </a:rPr>
                <a:t>Jan</a:t>
              </a:r>
            </a:p>
          </p:txBody>
        </p: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2746158" y="124829"/>
              <a:ext cx="1825557" cy="70118"/>
              <a:chOff x="5124513" y="-728513"/>
              <a:chExt cx="3967798" cy="1524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5124513" y="-728513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E26E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7056976" y="-728513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ECB0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8939910" y="-728513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171512" y="5299886"/>
              <a:ext cx="771141" cy="3527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Canva Sans Bold"/>
                </a:rPr>
                <a:t>Chef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03608" y="5299886"/>
              <a:ext cx="897988" cy="3527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Canva Sans Bold"/>
                </a:rPr>
                <a:t>Waiter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5678285" y="5299886"/>
              <a:ext cx="2012479" cy="3527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 dirty="0">
                  <a:solidFill>
                    <a:srgbClr val="000000"/>
                  </a:solidFill>
                  <a:latin typeface="Canva Sans Bold"/>
                </a:rPr>
                <a:t>Cleaning staff</a:t>
              </a:r>
            </a:p>
          </p:txBody>
        </p:sp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388404" y="460014"/>
              <a:ext cx="7302360" cy="4732980"/>
              <a:chOff x="0" y="0"/>
              <a:chExt cx="15871474" cy="10287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-6350"/>
                <a:ext cx="1587147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5871475" h="12700">
                    <a:moveTo>
                      <a:pt x="0" y="0"/>
                    </a:moveTo>
                    <a:lnTo>
                      <a:pt x="15871475" y="0"/>
                    </a:lnTo>
                    <a:lnTo>
                      <a:pt x="1587147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0" y="2051050"/>
                <a:ext cx="1587147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5871475" h="12700">
                    <a:moveTo>
                      <a:pt x="0" y="0"/>
                    </a:moveTo>
                    <a:lnTo>
                      <a:pt x="15871475" y="0"/>
                    </a:lnTo>
                    <a:lnTo>
                      <a:pt x="1587147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0" y="4108450"/>
                <a:ext cx="1587147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5871475" h="12700">
                    <a:moveTo>
                      <a:pt x="0" y="0"/>
                    </a:moveTo>
                    <a:lnTo>
                      <a:pt x="15871475" y="0"/>
                    </a:lnTo>
                    <a:lnTo>
                      <a:pt x="1587147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1" name="Freeform 21"/>
              <p:cNvSpPr/>
              <p:nvPr/>
            </p:nvSpPr>
            <p:spPr>
              <a:xfrm>
                <a:off x="0" y="6165850"/>
                <a:ext cx="1587147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5871475" h="12700">
                    <a:moveTo>
                      <a:pt x="0" y="0"/>
                    </a:moveTo>
                    <a:lnTo>
                      <a:pt x="15871475" y="0"/>
                    </a:lnTo>
                    <a:lnTo>
                      <a:pt x="1587147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0" y="8223250"/>
                <a:ext cx="1587147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5871475" h="12700">
                    <a:moveTo>
                      <a:pt x="0" y="0"/>
                    </a:moveTo>
                    <a:lnTo>
                      <a:pt x="15871475" y="0"/>
                    </a:lnTo>
                    <a:lnTo>
                      <a:pt x="1587147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0" y="10280650"/>
                <a:ext cx="1587147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5871475" h="12700">
                    <a:moveTo>
                      <a:pt x="0" y="0"/>
                    </a:moveTo>
                    <a:lnTo>
                      <a:pt x="15871475" y="0"/>
                    </a:lnTo>
                    <a:lnTo>
                      <a:pt x="15871475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26002" y="271550"/>
              <a:ext cx="226935" cy="348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Canva Sans Bold"/>
                </a:rPr>
                <a:t>5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0451" y="1218146"/>
              <a:ext cx="232486" cy="348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Canva Sans Bold"/>
                </a:rPr>
                <a:t>4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8924" y="2164742"/>
              <a:ext cx="224013" cy="348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Canva Sans Bold"/>
                </a:rPr>
                <a:t>3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38054" y="3111338"/>
              <a:ext cx="214883" cy="348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Canva Sans Bold"/>
                </a:rPr>
                <a:t>2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46234" y="4057934"/>
              <a:ext cx="206703" cy="348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Canva Sans Bold"/>
                </a:rPr>
                <a:t>1 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5004530"/>
              <a:ext cx="252937" cy="3483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Canva Sans Bold"/>
                </a:rPr>
                <a:t>0 </a:t>
              </a:r>
            </a:p>
          </p:txBody>
        </p:sp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388404" y="457092"/>
              <a:ext cx="7302360" cy="4735902"/>
              <a:chOff x="0" y="-6350"/>
              <a:chExt cx="15871474" cy="1029335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6167967"/>
                <a:ext cx="1570214" cy="4119033"/>
              </a:xfrm>
              <a:custGeom>
                <a:avLst/>
                <a:gdLst/>
                <a:ahLst/>
                <a:cxnLst/>
                <a:rect l="l" t="t" r="r" b="b"/>
                <a:pathLst>
                  <a:path w="1570214" h="4119033">
                    <a:moveTo>
                      <a:pt x="0" y="4119033"/>
                    </a:moveTo>
                    <a:lnTo>
                      <a:pt x="0" y="125617"/>
                    </a:lnTo>
                    <a:cubicBezTo>
                      <a:pt x="0" y="92301"/>
                      <a:pt x="13235" y="60350"/>
                      <a:pt x="36792" y="36792"/>
                    </a:cubicBezTo>
                    <a:cubicBezTo>
                      <a:pt x="60350" y="13234"/>
                      <a:pt x="92301" y="0"/>
                      <a:pt x="125617" y="0"/>
                    </a:cubicBezTo>
                    <a:lnTo>
                      <a:pt x="1444597" y="0"/>
                    </a:lnTo>
                    <a:cubicBezTo>
                      <a:pt x="1477913" y="0"/>
                      <a:pt x="1509864" y="13234"/>
                      <a:pt x="1533422" y="36792"/>
                    </a:cubicBezTo>
                    <a:cubicBezTo>
                      <a:pt x="1556979" y="60350"/>
                      <a:pt x="1570214" y="92301"/>
                      <a:pt x="1570214" y="125617"/>
                    </a:cubicBezTo>
                    <a:lnTo>
                      <a:pt x="1570214" y="4119033"/>
                    </a:lnTo>
                    <a:close/>
                  </a:path>
                </a:pathLst>
              </a:custGeom>
              <a:solidFill>
                <a:srgbClr val="FFE26E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5555016" y="-6350"/>
                <a:ext cx="1570214" cy="10293350"/>
              </a:xfrm>
              <a:custGeom>
                <a:avLst/>
                <a:gdLst/>
                <a:ahLst/>
                <a:cxnLst/>
                <a:rect l="l" t="t" r="r" b="b"/>
                <a:pathLst>
                  <a:path w="1570214" h="10293350">
                    <a:moveTo>
                      <a:pt x="0" y="10293350"/>
                    </a:moveTo>
                    <a:lnTo>
                      <a:pt x="0" y="125617"/>
                    </a:lnTo>
                    <a:cubicBezTo>
                      <a:pt x="0" y="92301"/>
                      <a:pt x="13234" y="60350"/>
                      <a:pt x="36792" y="36792"/>
                    </a:cubicBezTo>
                    <a:cubicBezTo>
                      <a:pt x="60350" y="13235"/>
                      <a:pt x="92301" y="0"/>
                      <a:pt x="125617" y="0"/>
                    </a:cubicBezTo>
                    <a:lnTo>
                      <a:pt x="1444597" y="0"/>
                    </a:lnTo>
                    <a:cubicBezTo>
                      <a:pt x="1477913" y="0"/>
                      <a:pt x="1509864" y="13235"/>
                      <a:pt x="1533422" y="36792"/>
                    </a:cubicBezTo>
                    <a:cubicBezTo>
                      <a:pt x="1556979" y="60350"/>
                      <a:pt x="1570214" y="92301"/>
                      <a:pt x="1570214" y="125617"/>
                    </a:cubicBezTo>
                    <a:lnTo>
                      <a:pt x="1570214" y="10293350"/>
                    </a:lnTo>
                    <a:close/>
                  </a:path>
                </a:pathLst>
              </a:custGeom>
              <a:solidFill>
                <a:srgbClr val="FFE26E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11110032" y="2051050"/>
                <a:ext cx="1570214" cy="8235950"/>
              </a:xfrm>
              <a:custGeom>
                <a:avLst/>
                <a:gdLst/>
                <a:ahLst/>
                <a:cxnLst/>
                <a:rect l="l" t="t" r="r" b="b"/>
                <a:pathLst>
                  <a:path w="1570214" h="8235950">
                    <a:moveTo>
                      <a:pt x="0" y="8235950"/>
                    </a:moveTo>
                    <a:lnTo>
                      <a:pt x="0" y="125617"/>
                    </a:lnTo>
                    <a:cubicBezTo>
                      <a:pt x="0" y="92301"/>
                      <a:pt x="13235" y="60350"/>
                      <a:pt x="36792" y="36792"/>
                    </a:cubicBezTo>
                    <a:cubicBezTo>
                      <a:pt x="60350" y="13235"/>
                      <a:pt x="92301" y="0"/>
                      <a:pt x="125617" y="0"/>
                    </a:cubicBezTo>
                    <a:lnTo>
                      <a:pt x="1444597" y="0"/>
                    </a:lnTo>
                    <a:cubicBezTo>
                      <a:pt x="1477913" y="0"/>
                      <a:pt x="1509864" y="13235"/>
                      <a:pt x="1533422" y="36792"/>
                    </a:cubicBezTo>
                    <a:cubicBezTo>
                      <a:pt x="1556979" y="60350"/>
                      <a:pt x="1570214" y="92301"/>
                      <a:pt x="1570214" y="125617"/>
                    </a:cubicBezTo>
                    <a:lnTo>
                      <a:pt x="1570214" y="8235950"/>
                    </a:lnTo>
                    <a:close/>
                  </a:path>
                </a:pathLst>
              </a:custGeom>
              <a:solidFill>
                <a:srgbClr val="FFE26E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1595614" y="4108450"/>
                <a:ext cx="1570214" cy="6178550"/>
              </a:xfrm>
              <a:custGeom>
                <a:avLst/>
                <a:gdLst/>
                <a:ahLst/>
                <a:cxnLst/>
                <a:rect l="l" t="t" r="r" b="b"/>
                <a:pathLst>
                  <a:path w="1570214" h="6178550">
                    <a:moveTo>
                      <a:pt x="0" y="6178550"/>
                    </a:moveTo>
                    <a:lnTo>
                      <a:pt x="0" y="125617"/>
                    </a:lnTo>
                    <a:cubicBezTo>
                      <a:pt x="0" y="92301"/>
                      <a:pt x="13235" y="60350"/>
                      <a:pt x="36792" y="36792"/>
                    </a:cubicBezTo>
                    <a:cubicBezTo>
                      <a:pt x="60350" y="13234"/>
                      <a:pt x="92301" y="0"/>
                      <a:pt x="125617" y="0"/>
                    </a:cubicBezTo>
                    <a:lnTo>
                      <a:pt x="1444597" y="0"/>
                    </a:lnTo>
                    <a:cubicBezTo>
                      <a:pt x="1477913" y="0"/>
                      <a:pt x="1509864" y="13234"/>
                      <a:pt x="1533422" y="36792"/>
                    </a:cubicBezTo>
                    <a:cubicBezTo>
                      <a:pt x="1556979" y="60350"/>
                      <a:pt x="1570214" y="92301"/>
                      <a:pt x="1570214" y="125617"/>
                    </a:cubicBezTo>
                    <a:lnTo>
                      <a:pt x="1570214" y="6178550"/>
                    </a:lnTo>
                    <a:close/>
                  </a:path>
                </a:pathLst>
              </a:custGeom>
              <a:solidFill>
                <a:srgbClr val="FECB0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7150630" y="-6350"/>
                <a:ext cx="1570214" cy="10293350"/>
              </a:xfrm>
              <a:custGeom>
                <a:avLst/>
                <a:gdLst/>
                <a:ahLst/>
                <a:cxnLst/>
                <a:rect l="l" t="t" r="r" b="b"/>
                <a:pathLst>
                  <a:path w="1570214" h="10293350">
                    <a:moveTo>
                      <a:pt x="0" y="10293350"/>
                    </a:moveTo>
                    <a:lnTo>
                      <a:pt x="0" y="125617"/>
                    </a:lnTo>
                    <a:cubicBezTo>
                      <a:pt x="0" y="92301"/>
                      <a:pt x="13235" y="60350"/>
                      <a:pt x="36793" y="36792"/>
                    </a:cubicBezTo>
                    <a:cubicBezTo>
                      <a:pt x="60351" y="13235"/>
                      <a:pt x="92302" y="0"/>
                      <a:pt x="125617" y="0"/>
                    </a:cubicBezTo>
                    <a:lnTo>
                      <a:pt x="1444597" y="0"/>
                    </a:lnTo>
                    <a:cubicBezTo>
                      <a:pt x="1477913" y="0"/>
                      <a:pt x="1509864" y="13235"/>
                      <a:pt x="1533422" y="36792"/>
                    </a:cubicBezTo>
                    <a:cubicBezTo>
                      <a:pt x="1556980" y="60350"/>
                      <a:pt x="1570214" y="92301"/>
                      <a:pt x="1570214" y="125617"/>
                    </a:cubicBezTo>
                    <a:lnTo>
                      <a:pt x="1570214" y="10293350"/>
                    </a:lnTo>
                    <a:close/>
                  </a:path>
                </a:pathLst>
              </a:custGeom>
              <a:solidFill>
                <a:srgbClr val="FECB0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" name="Freeform 36"/>
              <p:cNvSpPr/>
              <p:nvPr/>
            </p:nvSpPr>
            <p:spPr>
              <a:xfrm>
                <a:off x="12705646" y="4110038"/>
                <a:ext cx="1570214" cy="6176962"/>
              </a:xfrm>
              <a:custGeom>
                <a:avLst/>
                <a:gdLst/>
                <a:ahLst/>
                <a:cxnLst/>
                <a:rect l="l" t="t" r="r" b="b"/>
                <a:pathLst>
                  <a:path w="1570214" h="6176962">
                    <a:moveTo>
                      <a:pt x="0" y="6176962"/>
                    </a:moveTo>
                    <a:lnTo>
                      <a:pt x="0" y="125617"/>
                    </a:lnTo>
                    <a:cubicBezTo>
                      <a:pt x="0" y="92301"/>
                      <a:pt x="13235" y="60350"/>
                      <a:pt x="36792" y="36792"/>
                    </a:cubicBezTo>
                    <a:cubicBezTo>
                      <a:pt x="60350" y="13234"/>
                      <a:pt x="92302" y="0"/>
                      <a:pt x="125617" y="0"/>
                    </a:cubicBezTo>
                    <a:lnTo>
                      <a:pt x="1444597" y="0"/>
                    </a:lnTo>
                    <a:cubicBezTo>
                      <a:pt x="1477913" y="0"/>
                      <a:pt x="1509865" y="13234"/>
                      <a:pt x="1533421" y="36792"/>
                    </a:cubicBezTo>
                    <a:cubicBezTo>
                      <a:pt x="1556980" y="60350"/>
                      <a:pt x="1570214" y="92301"/>
                      <a:pt x="1570214" y="125617"/>
                    </a:cubicBezTo>
                    <a:lnTo>
                      <a:pt x="1570214" y="6176962"/>
                    </a:lnTo>
                    <a:close/>
                  </a:path>
                </a:pathLst>
              </a:custGeom>
              <a:solidFill>
                <a:srgbClr val="FECB00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7" name="Freeform 37"/>
              <p:cNvSpPr/>
              <p:nvPr/>
            </p:nvSpPr>
            <p:spPr>
              <a:xfrm>
                <a:off x="3191228" y="8227483"/>
                <a:ext cx="1570214" cy="2059517"/>
              </a:xfrm>
              <a:custGeom>
                <a:avLst/>
                <a:gdLst/>
                <a:ahLst/>
                <a:cxnLst/>
                <a:rect l="l" t="t" r="r" b="b"/>
                <a:pathLst>
                  <a:path w="1570214" h="2059517">
                    <a:moveTo>
                      <a:pt x="0" y="2059517"/>
                    </a:moveTo>
                    <a:lnTo>
                      <a:pt x="0" y="125617"/>
                    </a:lnTo>
                    <a:cubicBezTo>
                      <a:pt x="0" y="92301"/>
                      <a:pt x="13235" y="60350"/>
                      <a:pt x="36792" y="36792"/>
                    </a:cubicBezTo>
                    <a:cubicBezTo>
                      <a:pt x="60350" y="13235"/>
                      <a:pt x="92301" y="0"/>
                      <a:pt x="125617" y="0"/>
                    </a:cubicBezTo>
                    <a:lnTo>
                      <a:pt x="1444597" y="0"/>
                    </a:lnTo>
                    <a:cubicBezTo>
                      <a:pt x="1477913" y="0"/>
                      <a:pt x="1509864" y="13235"/>
                      <a:pt x="1533422" y="36792"/>
                    </a:cubicBezTo>
                    <a:cubicBezTo>
                      <a:pt x="1556980" y="60350"/>
                      <a:pt x="1570214" y="92301"/>
                      <a:pt x="1570214" y="125617"/>
                    </a:cubicBezTo>
                    <a:lnTo>
                      <a:pt x="1570214" y="2059517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8" name="Freeform 38"/>
              <p:cNvSpPr/>
              <p:nvPr/>
            </p:nvSpPr>
            <p:spPr>
              <a:xfrm>
                <a:off x="8746244" y="4110990"/>
                <a:ext cx="1570213" cy="6176010"/>
              </a:xfrm>
              <a:custGeom>
                <a:avLst/>
                <a:gdLst/>
                <a:ahLst/>
                <a:cxnLst/>
                <a:rect l="l" t="t" r="r" b="b"/>
                <a:pathLst>
                  <a:path w="1570213" h="6176010">
                    <a:moveTo>
                      <a:pt x="0" y="6176010"/>
                    </a:moveTo>
                    <a:lnTo>
                      <a:pt x="0" y="125617"/>
                    </a:lnTo>
                    <a:cubicBezTo>
                      <a:pt x="0" y="92301"/>
                      <a:pt x="13235" y="60350"/>
                      <a:pt x="36793" y="36792"/>
                    </a:cubicBezTo>
                    <a:cubicBezTo>
                      <a:pt x="60350" y="13235"/>
                      <a:pt x="92302" y="0"/>
                      <a:pt x="125618" y="0"/>
                    </a:cubicBezTo>
                    <a:lnTo>
                      <a:pt x="1444597" y="0"/>
                    </a:lnTo>
                    <a:cubicBezTo>
                      <a:pt x="1477913" y="0"/>
                      <a:pt x="1509864" y="13235"/>
                      <a:pt x="1533422" y="36792"/>
                    </a:cubicBezTo>
                    <a:cubicBezTo>
                      <a:pt x="1556979" y="60350"/>
                      <a:pt x="1570214" y="92301"/>
                      <a:pt x="1570214" y="125617"/>
                    </a:cubicBezTo>
                    <a:lnTo>
                      <a:pt x="1570214" y="6176010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9" name="Freeform 39"/>
              <p:cNvSpPr/>
              <p:nvPr/>
            </p:nvSpPr>
            <p:spPr>
              <a:xfrm>
                <a:off x="14301260" y="6169025"/>
                <a:ext cx="1570214" cy="4117975"/>
              </a:xfrm>
              <a:custGeom>
                <a:avLst/>
                <a:gdLst/>
                <a:ahLst/>
                <a:cxnLst/>
                <a:rect l="l" t="t" r="r" b="b"/>
                <a:pathLst>
                  <a:path w="1570214" h="4117975">
                    <a:moveTo>
                      <a:pt x="0" y="4117975"/>
                    </a:moveTo>
                    <a:lnTo>
                      <a:pt x="0" y="125617"/>
                    </a:lnTo>
                    <a:cubicBezTo>
                      <a:pt x="0" y="92301"/>
                      <a:pt x="13235" y="60350"/>
                      <a:pt x="36794" y="36792"/>
                    </a:cubicBezTo>
                    <a:cubicBezTo>
                      <a:pt x="60350" y="13234"/>
                      <a:pt x="92302" y="0"/>
                      <a:pt x="125618" y="0"/>
                    </a:cubicBezTo>
                    <a:lnTo>
                      <a:pt x="1444597" y="0"/>
                    </a:lnTo>
                    <a:cubicBezTo>
                      <a:pt x="1477913" y="0"/>
                      <a:pt x="1509865" y="13234"/>
                      <a:pt x="1533422" y="36792"/>
                    </a:cubicBezTo>
                    <a:cubicBezTo>
                      <a:pt x="1556980" y="60350"/>
                      <a:pt x="1570215" y="92301"/>
                      <a:pt x="1570215" y="125617"/>
                    </a:cubicBezTo>
                    <a:lnTo>
                      <a:pt x="1570215" y="4117975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</p:grpSp>
      <p:sp>
        <p:nvSpPr>
          <p:cNvPr id="40" name="TextBox 40"/>
          <p:cNvSpPr txBox="1"/>
          <p:nvPr/>
        </p:nvSpPr>
        <p:spPr>
          <a:xfrm>
            <a:off x="1107460" y="5764598"/>
            <a:ext cx="4870716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uli Bold"/>
              </a:rPr>
              <a:t>Forecasted attrition during the season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442881" y="6204653"/>
            <a:ext cx="6139356" cy="3261465"/>
            <a:chOff x="0" y="0"/>
            <a:chExt cx="2341287" cy="124378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341287" cy="1243783"/>
            </a:xfrm>
            <a:custGeom>
              <a:avLst/>
              <a:gdLst/>
              <a:ahLst/>
              <a:cxnLst/>
              <a:rect l="l" t="t" r="r" b="b"/>
              <a:pathLst>
                <a:path w="2341287" h="1243783">
                  <a:moveTo>
                    <a:pt x="0" y="0"/>
                  </a:moveTo>
                  <a:lnTo>
                    <a:pt x="2341287" y="0"/>
                  </a:lnTo>
                  <a:lnTo>
                    <a:pt x="2341287" y="1243783"/>
                  </a:lnTo>
                  <a:lnTo>
                    <a:pt x="0" y="1243783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FFE26E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0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778231" y="6309428"/>
            <a:ext cx="4804006" cy="2526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>
              <a:lnSpc>
                <a:spcPts val="511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Muli Bold"/>
              </a:rPr>
              <a:t>Cost of Increment</a:t>
            </a:r>
          </a:p>
          <a:p>
            <a:pPr marL="518158" lvl="1" indent="-259079">
              <a:lnSpc>
                <a:spcPts val="511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Muli Bold"/>
              </a:rPr>
              <a:t>Salary of New hire Chef</a:t>
            </a:r>
          </a:p>
          <a:p>
            <a:pPr marL="518158" lvl="1" indent="-259079">
              <a:lnSpc>
                <a:spcPts val="511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Muli Bold"/>
              </a:rPr>
              <a:t>Salary of New hire Waiter</a:t>
            </a:r>
          </a:p>
          <a:p>
            <a:pPr marL="518158" lvl="1" indent="-259079">
              <a:lnSpc>
                <a:spcPts val="5111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Muli Bold"/>
              </a:rPr>
              <a:t>Salary of New hire Cleaner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0" y="9675834"/>
            <a:ext cx="18288000" cy="611166"/>
            <a:chOff x="0" y="0"/>
            <a:chExt cx="6671512" cy="22295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671512" cy="222955"/>
            </a:xfrm>
            <a:custGeom>
              <a:avLst/>
              <a:gdLst/>
              <a:ahLst/>
              <a:cxnLst/>
              <a:rect l="l" t="t" r="r" b="b"/>
              <a:pathLst>
                <a:path w="6671512" h="222955">
                  <a:moveTo>
                    <a:pt x="0" y="0"/>
                  </a:moveTo>
                  <a:lnTo>
                    <a:pt x="6671512" y="0"/>
                  </a:lnTo>
                  <a:lnTo>
                    <a:pt x="6671512" y="222955"/>
                  </a:lnTo>
                  <a:lnTo>
                    <a:pt x="0" y="222955"/>
                  </a:lnTo>
                  <a:close/>
                </a:path>
              </a:pathLst>
            </a:custGeom>
            <a:solidFill>
              <a:srgbClr val="5271FF">
                <a:alpha val="51765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0" y="9675834"/>
            <a:ext cx="9872106" cy="611166"/>
            <a:chOff x="0" y="0"/>
            <a:chExt cx="3601371" cy="22295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3601371" cy="222955"/>
            </a:xfrm>
            <a:custGeom>
              <a:avLst/>
              <a:gdLst/>
              <a:ahLst/>
              <a:cxnLst/>
              <a:rect l="l" t="t" r="r" b="b"/>
              <a:pathLst>
                <a:path w="3601371" h="222955">
                  <a:moveTo>
                    <a:pt x="0" y="0"/>
                  </a:moveTo>
                  <a:lnTo>
                    <a:pt x="3601371" y="0"/>
                  </a:lnTo>
                  <a:lnTo>
                    <a:pt x="3601371" y="222955"/>
                  </a:lnTo>
                  <a:lnTo>
                    <a:pt x="0" y="222955"/>
                  </a:lnTo>
                  <a:close/>
                </a:path>
              </a:pathLst>
            </a:custGeom>
            <a:solidFill>
              <a:srgbClr val="5271FF">
                <a:alpha val="51765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442881" y="6233228"/>
            <a:ext cx="1027432" cy="3204315"/>
            <a:chOff x="0" y="0"/>
            <a:chExt cx="391819" cy="1221988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391819" cy="1221988"/>
            </a:xfrm>
            <a:custGeom>
              <a:avLst/>
              <a:gdLst/>
              <a:ahLst/>
              <a:cxnLst/>
              <a:rect l="l" t="t" r="r" b="b"/>
              <a:pathLst>
                <a:path w="391819" h="1221988">
                  <a:moveTo>
                    <a:pt x="0" y="0"/>
                  </a:moveTo>
                  <a:lnTo>
                    <a:pt x="391819" y="0"/>
                  </a:lnTo>
                  <a:lnTo>
                    <a:pt x="391819" y="1221988"/>
                  </a:lnTo>
                  <a:lnTo>
                    <a:pt x="0" y="1221988"/>
                  </a:lnTo>
                  <a:close/>
                </a:path>
              </a:pathLst>
            </a:custGeom>
            <a:solidFill>
              <a:srgbClr val="FFE26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0"/>
                </a:lnSpc>
              </a:pPr>
              <a:endParaRPr/>
            </a:p>
          </p:txBody>
        </p:sp>
      </p:grpSp>
      <p:sp>
        <p:nvSpPr>
          <p:cNvPr id="52" name="TextBox 52"/>
          <p:cNvSpPr txBox="1"/>
          <p:nvPr/>
        </p:nvSpPr>
        <p:spPr>
          <a:xfrm rot="-5462000">
            <a:off x="-646633" y="7421661"/>
            <a:ext cx="3117216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2200">
                <a:solidFill>
                  <a:srgbClr val="000000"/>
                </a:solidFill>
                <a:latin typeface="Muli Bold"/>
              </a:rPr>
              <a:t>Impactful parameters</a:t>
            </a:r>
          </a:p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Muli Bold"/>
              </a:rPr>
              <a:t>for decision-making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7245463" y="1414120"/>
            <a:ext cx="10013882" cy="8051998"/>
            <a:chOff x="0" y="0"/>
            <a:chExt cx="3818865" cy="2991434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3818865" cy="2991434"/>
            </a:xfrm>
            <a:custGeom>
              <a:avLst/>
              <a:gdLst/>
              <a:ahLst/>
              <a:cxnLst/>
              <a:rect l="l" t="t" r="r" b="b"/>
              <a:pathLst>
                <a:path w="3818865" h="2991434">
                  <a:moveTo>
                    <a:pt x="0" y="0"/>
                  </a:moveTo>
                  <a:lnTo>
                    <a:pt x="3818865" y="0"/>
                  </a:lnTo>
                  <a:lnTo>
                    <a:pt x="3818865" y="2991434"/>
                  </a:lnTo>
                  <a:lnTo>
                    <a:pt x="0" y="2991434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FFE26E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300"/>
                </a:lnSpc>
              </a:pPr>
              <a:endParaRPr/>
            </a:p>
            <a:p>
              <a:pPr>
                <a:lnSpc>
                  <a:spcPts val="3300"/>
                </a:lnSpc>
              </a:pPr>
              <a:endParaRPr/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7427137" y="1804720"/>
            <a:ext cx="9650535" cy="6853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58" lvl="1" indent="-259079">
              <a:lnSpc>
                <a:spcPts val="5015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Muli Bold"/>
              </a:rPr>
              <a:t>There's a 90% likelihood of a maximum extra cost of Rs. 89,396.47 in increments during the wedding season.</a:t>
            </a:r>
          </a:p>
          <a:p>
            <a:pPr>
              <a:lnSpc>
                <a:spcPts val="5015"/>
              </a:lnSpc>
            </a:pPr>
            <a:endParaRPr lang="en-US" sz="2399">
              <a:solidFill>
                <a:srgbClr val="000000"/>
              </a:solidFill>
              <a:latin typeface="Muli Bold"/>
            </a:endParaRPr>
          </a:p>
          <a:p>
            <a:pPr marL="518158" lvl="1" indent="-259079">
              <a:lnSpc>
                <a:spcPts val="5015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Muli Bold"/>
              </a:rPr>
              <a:t>Best course of action is to not give Increments and go for a Limited hire policy to maximize average profits.</a:t>
            </a:r>
          </a:p>
          <a:p>
            <a:pPr>
              <a:lnSpc>
                <a:spcPts val="5015"/>
              </a:lnSpc>
            </a:pPr>
            <a:endParaRPr lang="en-US" sz="2399">
              <a:solidFill>
                <a:srgbClr val="000000"/>
              </a:solidFill>
              <a:latin typeface="Muli Bold"/>
            </a:endParaRPr>
          </a:p>
          <a:p>
            <a:pPr marL="518158" lvl="1" indent="-259079">
              <a:lnSpc>
                <a:spcPts val="5015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Muli Bold"/>
              </a:rPr>
              <a:t>Cannot leverage hike in demand due to increased investment in salary increment during the season.</a:t>
            </a:r>
          </a:p>
          <a:p>
            <a:pPr>
              <a:lnSpc>
                <a:spcPts val="5015"/>
              </a:lnSpc>
            </a:pPr>
            <a:endParaRPr lang="en-US" sz="2399">
              <a:solidFill>
                <a:srgbClr val="000000"/>
              </a:solidFill>
              <a:latin typeface="Muli Bold"/>
            </a:endParaRPr>
          </a:p>
          <a:p>
            <a:pPr marL="518158" lvl="1" indent="-259079">
              <a:lnSpc>
                <a:spcPts val="5015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Muli Bold"/>
              </a:rPr>
              <a:t>Capping salary increments based on industry standards to align with budget constraints.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885"/>
            <a:ext cx="885763" cy="1078585"/>
            <a:chOff x="0" y="0"/>
            <a:chExt cx="2771140" cy="33743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71140" cy="3374390"/>
            </a:xfrm>
            <a:custGeom>
              <a:avLst/>
              <a:gdLst/>
              <a:ahLst/>
              <a:cxnLst/>
              <a:rect l="l" t="t" r="r" b="b"/>
              <a:pathLst>
                <a:path w="2771140" h="3374390">
                  <a:moveTo>
                    <a:pt x="0" y="0"/>
                  </a:moveTo>
                  <a:lnTo>
                    <a:pt x="0" y="2471420"/>
                  </a:lnTo>
                  <a:lnTo>
                    <a:pt x="1384300" y="3374390"/>
                  </a:lnTo>
                  <a:lnTo>
                    <a:pt x="2771140" y="2471420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FECB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675834"/>
            <a:ext cx="18288000" cy="611166"/>
            <a:chOff x="0" y="0"/>
            <a:chExt cx="6671512" cy="2229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71512" cy="222955"/>
            </a:xfrm>
            <a:custGeom>
              <a:avLst/>
              <a:gdLst/>
              <a:ahLst/>
              <a:cxnLst/>
              <a:rect l="l" t="t" r="r" b="b"/>
              <a:pathLst>
                <a:path w="6671512" h="222955">
                  <a:moveTo>
                    <a:pt x="0" y="0"/>
                  </a:moveTo>
                  <a:lnTo>
                    <a:pt x="6671512" y="0"/>
                  </a:lnTo>
                  <a:lnTo>
                    <a:pt x="6671512" y="222955"/>
                  </a:lnTo>
                  <a:lnTo>
                    <a:pt x="0" y="222955"/>
                  </a:lnTo>
                  <a:close/>
                </a:path>
              </a:pathLst>
            </a:custGeom>
            <a:solidFill>
              <a:srgbClr val="5271FF">
                <a:alpha val="51765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675834"/>
            <a:ext cx="9872106" cy="611166"/>
            <a:chOff x="0" y="0"/>
            <a:chExt cx="3601371" cy="2229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01371" cy="222955"/>
            </a:xfrm>
            <a:custGeom>
              <a:avLst/>
              <a:gdLst/>
              <a:ahLst/>
              <a:cxnLst/>
              <a:rect l="l" t="t" r="r" b="b"/>
              <a:pathLst>
                <a:path w="3601371" h="222955">
                  <a:moveTo>
                    <a:pt x="0" y="0"/>
                  </a:moveTo>
                  <a:lnTo>
                    <a:pt x="3601371" y="0"/>
                  </a:lnTo>
                  <a:lnTo>
                    <a:pt x="3601371" y="222955"/>
                  </a:lnTo>
                  <a:lnTo>
                    <a:pt x="0" y="222955"/>
                  </a:lnTo>
                  <a:close/>
                </a:path>
              </a:pathLst>
            </a:custGeom>
            <a:solidFill>
              <a:srgbClr val="5271FF">
                <a:alpha val="51765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AutoShape 8"/>
          <p:cNvSpPr/>
          <p:nvPr/>
        </p:nvSpPr>
        <p:spPr>
          <a:xfrm>
            <a:off x="1055277" y="1185520"/>
            <a:ext cx="16204023" cy="19050"/>
          </a:xfrm>
          <a:prstGeom prst="line">
            <a:avLst/>
          </a:prstGeom>
          <a:ln w="76200" cap="flat">
            <a:solidFill>
              <a:srgbClr val="0B02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9" name="Group 9"/>
          <p:cNvGrpSpPr/>
          <p:nvPr/>
        </p:nvGrpSpPr>
        <p:grpSpPr>
          <a:xfrm>
            <a:off x="9363075" y="1805613"/>
            <a:ext cx="8642389" cy="7029846"/>
            <a:chOff x="0" y="0"/>
            <a:chExt cx="11523185" cy="9373128"/>
          </a:xfrm>
        </p:grpSpPr>
        <p:grpSp>
          <p:nvGrpSpPr>
            <p:cNvPr id="10" name="Group 10"/>
            <p:cNvGrpSpPr/>
            <p:nvPr/>
          </p:nvGrpSpPr>
          <p:grpSpPr>
            <a:xfrm rot="5400000">
              <a:off x="5561393" y="-4391499"/>
              <a:ext cx="1570293" cy="10353291"/>
              <a:chOff x="0" y="0"/>
              <a:chExt cx="348754" cy="229941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48754" cy="2299415"/>
              </a:xfrm>
              <a:custGeom>
                <a:avLst/>
                <a:gdLst/>
                <a:ahLst/>
                <a:cxnLst/>
                <a:rect l="l" t="t" r="r" b="b"/>
                <a:pathLst>
                  <a:path w="348754" h="2299415">
                    <a:moveTo>
                      <a:pt x="348754" y="0"/>
                    </a:moveTo>
                    <a:lnTo>
                      <a:pt x="348754" y="2299415"/>
                    </a:lnTo>
                    <a:lnTo>
                      <a:pt x="174377" y="2172415"/>
                    </a:lnTo>
                    <a:lnTo>
                      <a:pt x="0" y="2299415"/>
                    </a:lnTo>
                    <a:lnTo>
                      <a:pt x="0" y="0"/>
                    </a:lnTo>
                    <a:lnTo>
                      <a:pt x="348754" y="0"/>
                    </a:lnTo>
                    <a:close/>
                  </a:path>
                </a:pathLst>
              </a:custGeom>
              <a:solidFill>
                <a:srgbClr val="FECB00">
                  <a:alpha val="18824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66675"/>
                <a:ext cx="736600" cy="752475"/>
              </a:xfrm>
              <a:prstGeom prst="rect">
                <a:avLst/>
              </a:prstGeom>
            </p:spPr>
            <p:txBody>
              <a:bodyPr lIns="45181" tIns="45181" rIns="45181" bIns="45181" rtlCol="0" anchor="ctr"/>
              <a:lstStyle/>
              <a:p>
                <a:pPr algn="ctr">
                  <a:lnSpc>
                    <a:spcPts val="330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0"/>
              <a:ext cx="1827250" cy="1570293"/>
              <a:chOff x="0" y="0"/>
              <a:chExt cx="812800" cy="6985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ECB00">
                  <a:alpha val="3098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5181" tIns="45181" rIns="45181" bIns="45181" rtlCol="0" anchor="ctr"/>
              <a:lstStyle/>
              <a:p>
                <a:pPr algn="ctr">
                  <a:lnSpc>
                    <a:spcPts val="3300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402182" y="273704"/>
              <a:ext cx="1022886" cy="1022886"/>
            </a:xfrm>
            <a:custGeom>
              <a:avLst/>
              <a:gdLst/>
              <a:ahLst/>
              <a:cxnLst/>
              <a:rect l="l" t="t" r="r" b="b"/>
              <a:pathLst>
                <a:path w="1022886" h="1022886">
                  <a:moveTo>
                    <a:pt x="0" y="0"/>
                  </a:moveTo>
                  <a:lnTo>
                    <a:pt x="1022886" y="0"/>
                  </a:lnTo>
                  <a:lnTo>
                    <a:pt x="1022886" y="1022886"/>
                  </a:lnTo>
                  <a:lnTo>
                    <a:pt x="0" y="10228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858772" y="216554"/>
              <a:ext cx="9428406" cy="994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5"/>
                </a:lnSpc>
              </a:pPr>
              <a:r>
                <a:rPr lang="en-US" sz="2056">
                  <a:solidFill>
                    <a:srgbClr val="000000"/>
                  </a:solidFill>
                  <a:latin typeface="Muli Bold"/>
                </a:rPr>
                <a:t>Performance-based Incentives</a:t>
              </a:r>
              <a:r>
                <a:rPr lang="en-US" sz="2056">
                  <a:solidFill>
                    <a:srgbClr val="000000"/>
                  </a:solidFill>
                  <a:latin typeface="Muli Light"/>
                </a:rPr>
                <a:t> - Implement rewards for dedicated, high-performing staff in the wedding season.</a:t>
              </a:r>
            </a:p>
          </p:txBody>
        </p:sp>
        <p:grpSp>
          <p:nvGrpSpPr>
            <p:cNvPr id="18" name="Group 18"/>
            <p:cNvGrpSpPr/>
            <p:nvPr/>
          </p:nvGrpSpPr>
          <p:grpSpPr>
            <a:xfrm rot="5400000">
              <a:off x="5561393" y="-1790554"/>
              <a:ext cx="1570293" cy="10353291"/>
              <a:chOff x="0" y="0"/>
              <a:chExt cx="348754" cy="229941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348754" cy="2299415"/>
              </a:xfrm>
              <a:custGeom>
                <a:avLst/>
                <a:gdLst/>
                <a:ahLst/>
                <a:cxnLst/>
                <a:rect l="l" t="t" r="r" b="b"/>
                <a:pathLst>
                  <a:path w="348754" h="2299415">
                    <a:moveTo>
                      <a:pt x="348754" y="0"/>
                    </a:moveTo>
                    <a:lnTo>
                      <a:pt x="348754" y="2299415"/>
                    </a:lnTo>
                    <a:lnTo>
                      <a:pt x="174377" y="2172415"/>
                    </a:lnTo>
                    <a:lnTo>
                      <a:pt x="0" y="2299415"/>
                    </a:lnTo>
                    <a:lnTo>
                      <a:pt x="0" y="0"/>
                    </a:lnTo>
                    <a:lnTo>
                      <a:pt x="348754" y="0"/>
                    </a:lnTo>
                    <a:close/>
                  </a:path>
                </a:pathLst>
              </a:custGeom>
              <a:solidFill>
                <a:srgbClr val="FECB00">
                  <a:alpha val="18824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66675"/>
                <a:ext cx="736600" cy="752475"/>
              </a:xfrm>
              <a:prstGeom prst="rect">
                <a:avLst/>
              </a:prstGeom>
            </p:spPr>
            <p:txBody>
              <a:bodyPr lIns="45181" tIns="45181" rIns="45181" bIns="45181" rtlCol="0" anchor="ctr"/>
              <a:lstStyle/>
              <a:p>
                <a:pPr algn="ctr">
                  <a:lnSpc>
                    <a:spcPts val="330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2600945"/>
              <a:ext cx="1827250" cy="1570293"/>
              <a:chOff x="0" y="0"/>
              <a:chExt cx="812800" cy="6985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ECB00">
                  <a:alpha val="3098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5181" tIns="45181" rIns="45181" bIns="45181" rtlCol="0" anchor="ctr"/>
              <a:lstStyle/>
              <a:p>
                <a:pPr algn="ctr">
                  <a:lnSpc>
                    <a:spcPts val="3300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858772" y="2817499"/>
              <a:ext cx="9428406" cy="994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5"/>
                </a:lnSpc>
              </a:pPr>
              <a:r>
                <a:rPr lang="en-US" sz="2056">
                  <a:solidFill>
                    <a:srgbClr val="000000"/>
                  </a:solidFill>
                  <a:latin typeface="Muli Bold"/>
                </a:rPr>
                <a:t>Flexible Work Arrangements</a:t>
              </a:r>
              <a:r>
                <a:rPr lang="en-US" sz="2056">
                  <a:solidFill>
                    <a:srgbClr val="000000"/>
                  </a:solidFill>
                  <a:latin typeface="Muli Light"/>
                </a:rPr>
                <a:t> - Introduce flexible schedules to retain employees.</a:t>
              </a:r>
            </a:p>
          </p:txBody>
        </p:sp>
        <p:sp>
          <p:nvSpPr>
            <p:cNvPr id="25" name="Freeform 25"/>
            <p:cNvSpPr/>
            <p:nvPr/>
          </p:nvSpPr>
          <p:spPr>
            <a:xfrm>
              <a:off x="379746" y="2872699"/>
              <a:ext cx="1026785" cy="1026785"/>
            </a:xfrm>
            <a:custGeom>
              <a:avLst/>
              <a:gdLst/>
              <a:ahLst/>
              <a:cxnLst/>
              <a:rect l="l" t="t" r="r" b="b"/>
              <a:pathLst>
                <a:path w="1026785" h="1026785">
                  <a:moveTo>
                    <a:pt x="0" y="0"/>
                  </a:moveTo>
                  <a:lnTo>
                    <a:pt x="1026785" y="0"/>
                  </a:lnTo>
                  <a:lnTo>
                    <a:pt x="1026785" y="1026785"/>
                  </a:lnTo>
                  <a:lnTo>
                    <a:pt x="0" y="10267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26" name="Group 26"/>
            <p:cNvGrpSpPr/>
            <p:nvPr/>
          </p:nvGrpSpPr>
          <p:grpSpPr>
            <a:xfrm rot="5400000">
              <a:off x="5561393" y="810391"/>
              <a:ext cx="1570293" cy="10353291"/>
              <a:chOff x="0" y="0"/>
              <a:chExt cx="348754" cy="2299415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348754" cy="2299415"/>
              </a:xfrm>
              <a:custGeom>
                <a:avLst/>
                <a:gdLst/>
                <a:ahLst/>
                <a:cxnLst/>
                <a:rect l="l" t="t" r="r" b="b"/>
                <a:pathLst>
                  <a:path w="348754" h="2299415">
                    <a:moveTo>
                      <a:pt x="348754" y="0"/>
                    </a:moveTo>
                    <a:lnTo>
                      <a:pt x="348754" y="2299415"/>
                    </a:lnTo>
                    <a:lnTo>
                      <a:pt x="174377" y="2172415"/>
                    </a:lnTo>
                    <a:lnTo>
                      <a:pt x="0" y="2299415"/>
                    </a:lnTo>
                    <a:lnTo>
                      <a:pt x="0" y="0"/>
                    </a:lnTo>
                    <a:lnTo>
                      <a:pt x="348754" y="0"/>
                    </a:lnTo>
                    <a:close/>
                  </a:path>
                </a:pathLst>
              </a:custGeom>
              <a:solidFill>
                <a:srgbClr val="FECB00">
                  <a:alpha val="18824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66675"/>
                <a:ext cx="736600" cy="752475"/>
              </a:xfrm>
              <a:prstGeom prst="rect">
                <a:avLst/>
              </a:prstGeom>
            </p:spPr>
            <p:txBody>
              <a:bodyPr lIns="45181" tIns="45181" rIns="45181" bIns="45181" rtlCol="0" anchor="ctr"/>
              <a:lstStyle/>
              <a:p>
                <a:pPr algn="ctr">
                  <a:lnSpc>
                    <a:spcPts val="3300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5201890"/>
              <a:ext cx="1827250" cy="1570293"/>
              <a:chOff x="0" y="0"/>
              <a:chExt cx="812800" cy="6985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ECB00">
                  <a:alpha val="3098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5181" tIns="45181" rIns="45181" bIns="45181" rtlCol="0" anchor="ctr"/>
              <a:lstStyle/>
              <a:p>
                <a:pPr algn="ctr">
                  <a:lnSpc>
                    <a:spcPts val="3300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>
              <a:off x="1858772" y="5418444"/>
              <a:ext cx="9428406" cy="994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5"/>
                </a:lnSpc>
              </a:pPr>
              <a:r>
                <a:rPr lang="en-US" sz="2056">
                  <a:solidFill>
                    <a:srgbClr val="000000"/>
                  </a:solidFill>
                  <a:latin typeface="Muli Bold"/>
                </a:rPr>
                <a:t>Referral Program</a:t>
              </a:r>
              <a:r>
                <a:rPr lang="en-US" sz="2056">
                  <a:solidFill>
                    <a:srgbClr val="000000"/>
                  </a:solidFill>
                  <a:latin typeface="Muli Light"/>
                </a:rPr>
                <a:t> - Attracts fresh talent and enhance engagement.</a:t>
              </a:r>
            </a:p>
          </p:txBody>
        </p:sp>
        <p:sp>
          <p:nvSpPr>
            <p:cNvPr id="33" name="Freeform 33"/>
            <p:cNvSpPr/>
            <p:nvPr/>
          </p:nvSpPr>
          <p:spPr>
            <a:xfrm>
              <a:off x="379746" y="5399373"/>
              <a:ext cx="1026941" cy="1175326"/>
            </a:xfrm>
            <a:custGeom>
              <a:avLst/>
              <a:gdLst/>
              <a:ahLst/>
              <a:cxnLst/>
              <a:rect l="l" t="t" r="r" b="b"/>
              <a:pathLst>
                <a:path w="1026941" h="1175326">
                  <a:moveTo>
                    <a:pt x="0" y="0"/>
                  </a:moveTo>
                  <a:lnTo>
                    <a:pt x="1026942" y="0"/>
                  </a:lnTo>
                  <a:lnTo>
                    <a:pt x="1026942" y="1175327"/>
                  </a:lnTo>
                  <a:lnTo>
                    <a:pt x="0" y="11753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34" name="Group 34"/>
            <p:cNvGrpSpPr/>
            <p:nvPr/>
          </p:nvGrpSpPr>
          <p:grpSpPr>
            <a:xfrm>
              <a:off x="0" y="7802835"/>
              <a:ext cx="1827250" cy="1570293"/>
              <a:chOff x="0" y="0"/>
              <a:chExt cx="812800" cy="6985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ECB00">
                  <a:alpha val="3098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5181" tIns="45181" rIns="45181" bIns="45181" rtlCol="0" anchor="ctr"/>
              <a:lstStyle/>
              <a:p>
                <a:pPr algn="ctr">
                  <a:lnSpc>
                    <a:spcPts val="3300"/>
                  </a:lnSpc>
                </a:pPr>
                <a:endParaRPr/>
              </a:p>
            </p:txBody>
          </p:sp>
        </p:grpSp>
        <p:sp>
          <p:nvSpPr>
            <p:cNvPr id="37" name="Freeform 37"/>
            <p:cNvSpPr/>
            <p:nvPr/>
          </p:nvSpPr>
          <p:spPr>
            <a:xfrm>
              <a:off x="381230" y="8055586"/>
              <a:ext cx="1064791" cy="1064791"/>
            </a:xfrm>
            <a:custGeom>
              <a:avLst/>
              <a:gdLst/>
              <a:ahLst/>
              <a:cxnLst/>
              <a:rect l="l" t="t" r="r" b="b"/>
              <a:pathLst>
                <a:path w="1064791" h="1064791">
                  <a:moveTo>
                    <a:pt x="0" y="0"/>
                  </a:moveTo>
                  <a:lnTo>
                    <a:pt x="1064791" y="0"/>
                  </a:lnTo>
                  <a:lnTo>
                    <a:pt x="1064791" y="1064791"/>
                  </a:lnTo>
                  <a:lnTo>
                    <a:pt x="0" y="1064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grpSp>
          <p:nvGrpSpPr>
            <p:cNvPr id="38" name="Group 38"/>
            <p:cNvGrpSpPr/>
            <p:nvPr/>
          </p:nvGrpSpPr>
          <p:grpSpPr>
            <a:xfrm rot="5400000">
              <a:off x="5561393" y="3411336"/>
              <a:ext cx="1570293" cy="10353291"/>
              <a:chOff x="0" y="0"/>
              <a:chExt cx="348754" cy="2299415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348754" cy="2299415"/>
              </a:xfrm>
              <a:custGeom>
                <a:avLst/>
                <a:gdLst/>
                <a:ahLst/>
                <a:cxnLst/>
                <a:rect l="l" t="t" r="r" b="b"/>
                <a:pathLst>
                  <a:path w="348754" h="2299415">
                    <a:moveTo>
                      <a:pt x="348754" y="0"/>
                    </a:moveTo>
                    <a:lnTo>
                      <a:pt x="348754" y="2299415"/>
                    </a:lnTo>
                    <a:lnTo>
                      <a:pt x="174377" y="2172415"/>
                    </a:lnTo>
                    <a:lnTo>
                      <a:pt x="0" y="2299415"/>
                    </a:lnTo>
                    <a:lnTo>
                      <a:pt x="0" y="0"/>
                    </a:lnTo>
                    <a:lnTo>
                      <a:pt x="348754" y="0"/>
                    </a:lnTo>
                    <a:close/>
                  </a:path>
                </a:pathLst>
              </a:custGeom>
              <a:solidFill>
                <a:srgbClr val="FECB00">
                  <a:alpha val="18824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66675"/>
                <a:ext cx="736600" cy="752475"/>
              </a:xfrm>
              <a:prstGeom prst="rect">
                <a:avLst/>
              </a:prstGeom>
            </p:spPr>
            <p:txBody>
              <a:bodyPr lIns="45181" tIns="45181" rIns="45181" bIns="45181" rtlCol="0" anchor="ctr"/>
              <a:lstStyle/>
              <a:p>
                <a:pPr algn="ctr">
                  <a:lnSpc>
                    <a:spcPts val="3300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1858772" y="8019389"/>
              <a:ext cx="9428406" cy="994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5"/>
                </a:lnSpc>
                <a:spcBef>
                  <a:spcPct val="0"/>
                </a:spcBef>
              </a:pPr>
              <a:r>
                <a:rPr lang="en-US" sz="2056" u="none" strike="noStrike">
                  <a:solidFill>
                    <a:srgbClr val="000000"/>
                  </a:solidFill>
                  <a:latin typeface="Muli Bold"/>
                </a:rPr>
                <a:t>Temporary Benefit</a:t>
              </a:r>
              <a:r>
                <a:rPr lang="en-US" sz="2056" u="none" strike="noStrike">
                  <a:solidFill>
                    <a:srgbClr val="000000"/>
                  </a:solidFill>
                  <a:latin typeface="Muli Light"/>
                </a:rPr>
                <a:t> - Instead of pay raises, provide wedding season perks for retention.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279758" y="1805613"/>
            <a:ext cx="8642389" cy="1177720"/>
            <a:chOff x="0" y="0"/>
            <a:chExt cx="11523185" cy="1570293"/>
          </a:xfrm>
        </p:grpSpPr>
        <p:grpSp>
          <p:nvGrpSpPr>
            <p:cNvPr id="43" name="Group 43"/>
            <p:cNvGrpSpPr/>
            <p:nvPr/>
          </p:nvGrpSpPr>
          <p:grpSpPr>
            <a:xfrm rot="5400000">
              <a:off x="5561393" y="-4391499"/>
              <a:ext cx="1570293" cy="10353291"/>
              <a:chOff x="0" y="0"/>
              <a:chExt cx="348754" cy="2299415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348754" cy="2299415"/>
              </a:xfrm>
              <a:custGeom>
                <a:avLst/>
                <a:gdLst/>
                <a:ahLst/>
                <a:cxnLst/>
                <a:rect l="l" t="t" r="r" b="b"/>
                <a:pathLst>
                  <a:path w="348754" h="2299415">
                    <a:moveTo>
                      <a:pt x="348754" y="0"/>
                    </a:moveTo>
                    <a:lnTo>
                      <a:pt x="348754" y="2299415"/>
                    </a:lnTo>
                    <a:lnTo>
                      <a:pt x="174377" y="2172415"/>
                    </a:lnTo>
                    <a:lnTo>
                      <a:pt x="0" y="2299415"/>
                    </a:lnTo>
                    <a:lnTo>
                      <a:pt x="0" y="0"/>
                    </a:lnTo>
                    <a:lnTo>
                      <a:pt x="348754" y="0"/>
                    </a:lnTo>
                    <a:close/>
                  </a:path>
                </a:pathLst>
              </a:custGeom>
              <a:solidFill>
                <a:srgbClr val="FECB00">
                  <a:alpha val="18824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5" name="TextBox 45"/>
              <p:cNvSpPr txBox="1"/>
              <p:nvPr/>
            </p:nvSpPr>
            <p:spPr>
              <a:xfrm>
                <a:off x="0" y="-66675"/>
                <a:ext cx="736600" cy="752475"/>
              </a:xfrm>
              <a:prstGeom prst="rect">
                <a:avLst/>
              </a:prstGeom>
            </p:spPr>
            <p:txBody>
              <a:bodyPr lIns="45181" tIns="45181" rIns="45181" bIns="45181" rtlCol="0" anchor="ctr"/>
              <a:lstStyle/>
              <a:p>
                <a:pPr algn="ctr">
                  <a:lnSpc>
                    <a:spcPts val="3300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0" y="0"/>
              <a:ext cx="1827250" cy="1570293"/>
              <a:chOff x="0" y="0"/>
              <a:chExt cx="812800" cy="6985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ECB00">
                  <a:alpha val="3098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5181" tIns="45181" rIns="45181" bIns="45181" rtlCol="0" anchor="ctr"/>
              <a:lstStyle/>
              <a:p>
                <a:pPr algn="ctr">
                  <a:lnSpc>
                    <a:spcPts val="3300"/>
                  </a:lnSpc>
                </a:pPr>
                <a:endParaRPr/>
              </a:p>
            </p:txBody>
          </p:sp>
        </p:grpSp>
        <p:sp>
          <p:nvSpPr>
            <p:cNvPr id="49" name="Freeform 49"/>
            <p:cNvSpPr/>
            <p:nvPr/>
          </p:nvSpPr>
          <p:spPr>
            <a:xfrm>
              <a:off x="344810" y="232980"/>
              <a:ext cx="1143409" cy="1099101"/>
            </a:xfrm>
            <a:custGeom>
              <a:avLst/>
              <a:gdLst/>
              <a:ahLst/>
              <a:cxnLst/>
              <a:rect l="l" t="t" r="r" b="b"/>
              <a:pathLst>
                <a:path w="1143409" h="1099101">
                  <a:moveTo>
                    <a:pt x="0" y="0"/>
                  </a:moveTo>
                  <a:lnTo>
                    <a:pt x="1143409" y="0"/>
                  </a:lnTo>
                  <a:lnTo>
                    <a:pt x="1143409" y="1099101"/>
                  </a:lnTo>
                  <a:lnTo>
                    <a:pt x="0" y="10991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0" name="AutoShape 50"/>
          <p:cNvSpPr/>
          <p:nvPr/>
        </p:nvSpPr>
        <p:spPr>
          <a:xfrm>
            <a:off x="9220200" y="1553636"/>
            <a:ext cx="0" cy="7533800"/>
          </a:xfrm>
          <a:prstGeom prst="line">
            <a:avLst/>
          </a:prstGeom>
          <a:ln w="38100" cap="flat">
            <a:solidFill>
              <a:srgbClr val="0B02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51" name="Group 51"/>
          <p:cNvGrpSpPr/>
          <p:nvPr/>
        </p:nvGrpSpPr>
        <p:grpSpPr>
          <a:xfrm>
            <a:off x="279758" y="3756321"/>
            <a:ext cx="8642389" cy="1177720"/>
            <a:chOff x="0" y="0"/>
            <a:chExt cx="11523185" cy="1570293"/>
          </a:xfrm>
        </p:grpSpPr>
        <p:grpSp>
          <p:nvGrpSpPr>
            <p:cNvPr id="52" name="Group 52"/>
            <p:cNvGrpSpPr/>
            <p:nvPr/>
          </p:nvGrpSpPr>
          <p:grpSpPr>
            <a:xfrm rot="5400000">
              <a:off x="5561393" y="-4391499"/>
              <a:ext cx="1570293" cy="10353291"/>
              <a:chOff x="0" y="0"/>
              <a:chExt cx="348754" cy="2299415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348754" cy="2299415"/>
              </a:xfrm>
              <a:custGeom>
                <a:avLst/>
                <a:gdLst/>
                <a:ahLst/>
                <a:cxnLst/>
                <a:rect l="l" t="t" r="r" b="b"/>
                <a:pathLst>
                  <a:path w="348754" h="2299415">
                    <a:moveTo>
                      <a:pt x="348754" y="0"/>
                    </a:moveTo>
                    <a:lnTo>
                      <a:pt x="348754" y="2299415"/>
                    </a:lnTo>
                    <a:lnTo>
                      <a:pt x="174377" y="2172415"/>
                    </a:lnTo>
                    <a:lnTo>
                      <a:pt x="0" y="2299415"/>
                    </a:lnTo>
                    <a:lnTo>
                      <a:pt x="0" y="0"/>
                    </a:lnTo>
                    <a:lnTo>
                      <a:pt x="348754" y="0"/>
                    </a:lnTo>
                    <a:close/>
                  </a:path>
                </a:pathLst>
              </a:custGeom>
              <a:solidFill>
                <a:srgbClr val="FECB00">
                  <a:alpha val="18824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4" name="TextBox 54"/>
              <p:cNvSpPr txBox="1"/>
              <p:nvPr/>
            </p:nvSpPr>
            <p:spPr>
              <a:xfrm>
                <a:off x="0" y="-66675"/>
                <a:ext cx="736600" cy="752475"/>
              </a:xfrm>
              <a:prstGeom prst="rect">
                <a:avLst/>
              </a:prstGeom>
            </p:spPr>
            <p:txBody>
              <a:bodyPr lIns="45181" tIns="45181" rIns="45181" bIns="45181" rtlCol="0" anchor="ctr"/>
              <a:lstStyle/>
              <a:p>
                <a:pPr algn="ctr">
                  <a:lnSpc>
                    <a:spcPts val="3300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>
              <a:off x="0" y="0"/>
              <a:ext cx="1827250" cy="1570293"/>
              <a:chOff x="0" y="0"/>
              <a:chExt cx="812800" cy="6985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ECB00">
                  <a:alpha val="3098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57" name="TextBox 57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5181" tIns="45181" rIns="45181" bIns="45181" rtlCol="0" anchor="ctr"/>
              <a:lstStyle/>
              <a:p>
                <a:pPr algn="ctr">
                  <a:lnSpc>
                    <a:spcPts val="3300"/>
                  </a:lnSpc>
                </a:pPr>
                <a:endParaRPr/>
              </a:p>
            </p:txBody>
          </p:sp>
        </p:grpSp>
        <p:sp>
          <p:nvSpPr>
            <p:cNvPr id="58" name="Freeform 58"/>
            <p:cNvSpPr/>
            <p:nvPr/>
          </p:nvSpPr>
          <p:spPr>
            <a:xfrm>
              <a:off x="296989" y="417064"/>
              <a:ext cx="1226941" cy="736164"/>
            </a:xfrm>
            <a:custGeom>
              <a:avLst/>
              <a:gdLst/>
              <a:ahLst/>
              <a:cxnLst/>
              <a:rect l="l" t="t" r="r" b="b"/>
              <a:pathLst>
                <a:path w="1226941" h="736164">
                  <a:moveTo>
                    <a:pt x="0" y="0"/>
                  </a:moveTo>
                  <a:lnTo>
                    <a:pt x="1226941" y="0"/>
                  </a:lnTo>
                  <a:lnTo>
                    <a:pt x="1226941" y="736165"/>
                  </a:lnTo>
                  <a:lnTo>
                    <a:pt x="0" y="7361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1858772" y="216554"/>
              <a:ext cx="9428406" cy="994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5"/>
                </a:lnSpc>
              </a:pPr>
              <a:r>
                <a:rPr lang="en-US" sz="2056">
                  <a:solidFill>
                    <a:srgbClr val="000000"/>
                  </a:solidFill>
                  <a:latin typeface="Muli Bold"/>
                </a:rPr>
                <a:t>Prioritize external recruitment </a:t>
              </a:r>
              <a:r>
                <a:rPr lang="en-US" sz="2056">
                  <a:solidFill>
                    <a:srgbClr val="000000"/>
                  </a:solidFill>
                  <a:latin typeface="Muli"/>
                </a:rPr>
                <a:t>to leverage hike in demand and divest investment from salary increment in short run.</a:t>
              </a: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279758" y="5707030"/>
            <a:ext cx="8642389" cy="1177720"/>
            <a:chOff x="0" y="0"/>
            <a:chExt cx="11523185" cy="1570293"/>
          </a:xfrm>
        </p:grpSpPr>
        <p:grpSp>
          <p:nvGrpSpPr>
            <p:cNvPr id="61" name="Group 61"/>
            <p:cNvGrpSpPr/>
            <p:nvPr/>
          </p:nvGrpSpPr>
          <p:grpSpPr>
            <a:xfrm rot="5400000">
              <a:off x="5561393" y="-4391499"/>
              <a:ext cx="1570293" cy="10353291"/>
              <a:chOff x="0" y="0"/>
              <a:chExt cx="348754" cy="2299415"/>
            </a:xfrm>
          </p:grpSpPr>
          <p:sp>
            <p:nvSpPr>
              <p:cNvPr id="62" name="Freeform 62"/>
              <p:cNvSpPr/>
              <p:nvPr/>
            </p:nvSpPr>
            <p:spPr>
              <a:xfrm>
                <a:off x="0" y="0"/>
                <a:ext cx="348754" cy="2299415"/>
              </a:xfrm>
              <a:custGeom>
                <a:avLst/>
                <a:gdLst/>
                <a:ahLst/>
                <a:cxnLst/>
                <a:rect l="l" t="t" r="r" b="b"/>
                <a:pathLst>
                  <a:path w="348754" h="2299415">
                    <a:moveTo>
                      <a:pt x="348754" y="0"/>
                    </a:moveTo>
                    <a:lnTo>
                      <a:pt x="348754" y="2299415"/>
                    </a:lnTo>
                    <a:lnTo>
                      <a:pt x="174377" y="2172415"/>
                    </a:lnTo>
                    <a:lnTo>
                      <a:pt x="0" y="2299415"/>
                    </a:lnTo>
                    <a:lnTo>
                      <a:pt x="0" y="0"/>
                    </a:lnTo>
                    <a:lnTo>
                      <a:pt x="348754" y="0"/>
                    </a:lnTo>
                    <a:close/>
                  </a:path>
                </a:pathLst>
              </a:custGeom>
              <a:solidFill>
                <a:srgbClr val="FECB00">
                  <a:alpha val="18824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3" name="TextBox 63"/>
              <p:cNvSpPr txBox="1"/>
              <p:nvPr/>
            </p:nvSpPr>
            <p:spPr>
              <a:xfrm>
                <a:off x="0" y="-66675"/>
                <a:ext cx="736600" cy="752475"/>
              </a:xfrm>
              <a:prstGeom prst="rect">
                <a:avLst/>
              </a:prstGeom>
            </p:spPr>
            <p:txBody>
              <a:bodyPr lIns="45181" tIns="45181" rIns="45181" bIns="45181" rtlCol="0" anchor="ctr"/>
              <a:lstStyle/>
              <a:p>
                <a:pPr algn="ctr">
                  <a:lnSpc>
                    <a:spcPts val="3300"/>
                  </a:lnSpc>
                </a:pPr>
                <a:endParaRPr/>
              </a:p>
            </p:txBody>
          </p:sp>
        </p:grpSp>
        <p:grpSp>
          <p:nvGrpSpPr>
            <p:cNvPr id="64" name="Group 64"/>
            <p:cNvGrpSpPr/>
            <p:nvPr/>
          </p:nvGrpSpPr>
          <p:grpSpPr>
            <a:xfrm>
              <a:off x="0" y="0"/>
              <a:ext cx="1827250" cy="1570293"/>
              <a:chOff x="0" y="0"/>
              <a:chExt cx="812800" cy="698500"/>
            </a:xfrm>
          </p:grpSpPr>
          <p:sp>
            <p:nvSpPr>
              <p:cNvPr id="65" name="Freeform 6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ECB00">
                  <a:alpha val="3098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66" name="TextBox 66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5181" tIns="45181" rIns="45181" bIns="45181" rtlCol="0" anchor="ctr"/>
              <a:lstStyle/>
              <a:p>
                <a:pPr algn="ctr">
                  <a:lnSpc>
                    <a:spcPts val="3300"/>
                  </a:lnSpc>
                </a:pPr>
                <a:endParaRPr/>
              </a:p>
            </p:txBody>
          </p:sp>
        </p:grpSp>
        <p:sp>
          <p:nvSpPr>
            <p:cNvPr id="67" name="TextBox 67"/>
            <p:cNvSpPr txBox="1"/>
            <p:nvPr/>
          </p:nvSpPr>
          <p:spPr>
            <a:xfrm>
              <a:off x="1858772" y="216554"/>
              <a:ext cx="9428406" cy="994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85"/>
                </a:lnSpc>
              </a:pPr>
              <a:r>
                <a:rPr lang="en-US" sz="2056">
                  <a:solidFill>
                    <a:srgbClr val="000000"/>
                  </a:solidFill>
                  <a:latin typeface="Muli"/>
                </a:rPr>
                <a:t>Transition chefs from </a:t>
              </a:r>
              <a:r>
                <a:rPr lang="en-US" sz="2056">
                  <a:solidFill>
                    <a:srgbClr val="000000"/>
                  </a:solidFill>
                  <a:latin typeface="Muli Bold"/>
                </a:rPr>
                <a:t>non-contractual to contractual</a:t>
              </a:r>
              <a:r>
                <a:rPr lang="en-US" sz="2056">
                  <a:solidFill>
                    <a:srgbClr val="000000"/>
                  </a:solidFill>
                  <a:latin typeface="Muli"/>
                </a:rPr>
                <a:t> employment arrangements.</a:t>
              </a:r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279758" y="7657739"/>
            <a:ext cx="8642389" cy="1177720"/>
            <a:chOff x="0" y="0"/>
            <a:chExt cx="11523185" cy="1570293"/>
          </a:xfrm>
        </p:grpSpPr>
        <p:grpSp>
          <p:nvGrpSpPr>
            <p:cNvPr id="69" name="Group 69"/>
            <p:cNvGrpSpPr/>
            <p:nvPr/>
          </p:nvGrpSpPr>
          <p:grpSpPr>
            <a:xfrm>
              <a:off x="0" y="0"/>
              <a:ext cx="1827250" cy="1570293"/>
              <a:chOff x="0" y="0"/>
              <a:chExt cx="812800" cy="698500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FECB00">
                  <a:alpha val="30980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1" name="TextBox 71"/>
              <p:cNvSpPr txBox="1"/>
              <p:nvPr/>
            </p:nvSpPr>
            <p:spPr>
              <a:xfrm>
                <a:off x="114300" y="-66675"/>
                <a:ext cx="584200" cy="765175"/>
              </a:xfrm>
              <a:prstGeom prst="rect">
                <a:avLst/>
              </a:prstGeom>
            </p:spPr>
            <p:txBody>
              <a:bodyPr lIns="45181" tIns="45181" rIns="45181" bIns="45181" rtlCol="0" anchor="ctr"/>
              <a:lstStyle/>
              <a:p>
                <a:pPr algn="ctr">
                  <a:lnSpc>
                    <a:spcPts val="3300"/>
                  </a:lnSpc>
                </a:pPr>
                <a:endParaRPr/>
              </a:p>
            </p:txBody>
          </p:sp>
        </p:grpSp>
        <p:grpSp>
          <p:nvGrpSpPr>
            <p:cNvPr id="72" name="Group 72"/>
            <p:cNvGrpSpPr/>
            <p:nvPr/>
          </p:nvGrpSpPr>
          <p:grpSpPr>
            <a:xfrm rot="5400000">
              <a:off x="5561393" y="-4391499"/>
              <a:ext cx="1570293" cy="10353291"/>
              <a:chOff x="0" y="0"/>
              <a:chExt cx="348754" cy="2299415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348754" cy="2299415"/>
              </a:xfrm>
              <a:custGeom>
                <a:avLst/>
                <a:gdLst/>
                <a:ahLst/>
                <a:cxnLst/>
                <a:rect l="l" t="t" r="r" b="b"/>
                <a:pathLst>
                  <a:path w="348754" h="2299415">
                    <a:moveTo>
                      <a:pt x="348754" y="0"/>
                    </a:moveTo>
                    <a:lnTo>
                      <a:pt x="348754" y="2299415"/>
                    </a:lnTo>
                    <a:lnTo>
                      <a:pt x="174377" y="2172415"/>
                    </a:lnTo>
                    <a:lnTo>
                      <a:pt x="0" y="2299415"/>
                    </a:lnTo>
                    <a:lnTo>
                      <a:pt x="0" y="0"/>
                    </a:lnTo>
                    <a:lnTo>
                      <a:pt x="348754" y="0"/>
                    </a:lnTo>
                    <a:close/>
                  </a:path>
                </a:pathLst>
              </a:custGeom>
              <a:solidFill>
                <a:srgbClr val="FECB00">
                  <a:alpha val="18824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4" name="TextBox 74"/>
              <p:cNvSpPr txBox="1"/>
              <p:nvPr/>
            </p:nvSpPr>
            <p:spPr>
              <a:xfrm>
                <a:off x="0" y="-66675"/>
                <a:ext cx="736600" cy="752475"/>
              </a:xfrm>
              <a:prstGeom prst="rect">
                <a:avLst/>
              </a:prstGeom>
            </p:spPr>
            <p:txBody>
              <a:bodyPr lIns="45181" tIns="45181" rIns="45181" bIns="45181" rtlCol="0" anchor="ctr"/>
              <a:lstStyle/>
              <a:p>
                <a:pPr algn="ctr">
                  <a:lnSpc>
                    <a:spcPts val="3300"/>
                  </a:lnSpc>
                </a:pPr>
                <a:endParaRPr/>
              </a:p>
            </p:txBody>
          </p:sp>
        </p:grpSp>
        <p:sp>
          <p:nvSpPr>
            <p:cNvPr id="75" name="TextBox 75"/>
            <p:cNvSpPr txBox="1"/>
            <p:nvPr/>
          </p:nvSpPr>
          <p:spPr>
            <a:xfrm>
              <a:off x="1858772" y="216554"/>
              <a:ext cx="9428406" cy="9940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85"/>
                </a:lnSpc>
                <a:spcBef>
                  <a:spcPct val="0"/>
                </a:spcBef>
              </a:pPr>
              <a:r>
                <a:rPr lang="en-US" sz="2056">
                  <a:solidFill>
                    <a:srgbClr val="000000"/>
                  </a:solidFill>
                  <a:latin typeface="Muli Bold"/>
                </a:rPr>
                <a:t>Examine</a:t>
              </a:r>
              <a:r>
                <a:rPr lang="en-US" sz="2056">
                  <a:solidFill>
                    <a:srgbClr val="000000"/>
                  </a:solidFill>
                  <a:latin typeface="Muli"/>
                </a:rPr>
                <a:t> more historical data to come up with accurate trend in </a:t>
              </a:r>
              <a:r>
                <a:rPr lang="en-US" sz="2056">
                  <a:solidFill>
                    <a:srgbClr val="000000"/>
                  </a:solidFill>
                  <a:latin typeface="Muli Bold"/>
                </a:rPr>
                <a:t>demand growth </a:t>
              </a:r>
              <a:r>
                <a:rPr lang="en-US" sz="2056">
                  <a:solidFill>
                    <a:srgbClr val="000000"/>
                  </a:solidFill>
                  <a:latin typeface="Muli"/>
                </a:rPr>
                <a:t>as it is highly sensitive.</a:t>
              </a:r>
            </a:p>
          </p:txBody>
        </p:sp>
      </p:grpSp>
      <p:sp>
        <p:nvSpPr>
          <p:cNvPr id="76" name="Freeform 76"/>
          <p:cNvSpPr/>
          <p:nvPr/>
        </p:nvSpPr>
        <p:spPr>
          <a:xfrm>
            <a:off x="542267" y="5808238"/>
            <a:ext cx="972866" cy="975304"/>
          </a:xfrm>
          <a:custGeom>
            <a:avLst/>
            <a:gdLst/>
            <a:ahLst/>
            <a:cxnLst/>
            <a:rect l="l" t="t" r="r" b="b"/>
            <a:pathLst>
              <a:path w="972866" h="975304">
                <a:moveTo>
                  <a:pt x="0" y="0"/>
                </a:moveTo>
                <a:lnTo>
                  <a:pt x="972866" y="0"/>
                </a:lnTo>
                <a:lnTo>
                  <a:pt x="972866" y="975304"/>
                </a:lnTo>
                <a:lnTo>
                  <a:pt x="0" y="97530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7" name="Freeform 77"/>
          <p:cNvSpPr/>
          <p:nvPr/>
        </p:nvSpPr>
        <p:spPr>
          <a:xfrm>
            <a:off x="542267" y="7860679"/>
            <a:ext cx="781611" cy="771841"/>
          </a:xfrm>
          <a:custGeom>
            <a:avLst/>
            <a:gdLst/>
            <a:ahLst/>
            <a:cxnLst/>
            <a:rect l="l" t="t" r="r" b="b"/>
            <a:pathLst>
              <a:path w="781611" h="771841">
                <a:moveTo>
                  <a:pt x="0" y="0"/>
                </a:moveTo>
                <a:lnTo>
                  <a:pt x="781611" y="0"/>
                </a:lnTo>
                <a:lnTo>
                  <a:pt x="781611" y="771840"/>
                </a:lnTo>
                <a:lnTo>
                  <a:pt x="0" y="77184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8" name="TextBox 78"/>
          <p:cNvSpPr txBox="1"/>
          <p:nvPr/>
        </p:nvSpPr>
        <p:spPr>
          <a:xfrm>
            <a:off x="1650196" y="1985977"/>
            <a:ext cx="7271951" cy="759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5"/>
              </a:lnSpc>
            </a:pPr>
            <a:r>
              <a:rPr lang="en-US" sz="2056">
                <a:solidFill>
                  <a:srgbClr val="000000"/>
                </a:solidFill>
                <a:latin typeface="Muli"/>
              </a:rPr>
              <a:t>Establish a </a:t>
            </a:r>
            <a:r>
              <a:rPr lang="en-US" sz="2056">
                <a:solidFill>
                  <a:srgbClr val="000000"/>
                </a:solidFill>
                <a:latin typeface="Muli Bold"/>
              </a:rPr>
              <a:t>targeted increment budget of Rs. 27,750. </a:t>
            </a:r>
            <a:r>
              <a:rPr lang="en-US" sz="2056">
                <a:solidFill>
                  <a:srgbClr val="000000"/>
                </a:solidFill>
                <a:latin typeface="Muli"/>
              </a:rPr>
              <a:t>Upon Exhaustion, initiate external hiring to maximize payoff.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055232" y="291679"/>
            <a:ext cx="5551015" cy="684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55"/>
              </a:lnSpc>
            </a:pPr>
            <a:r>
              <a:rPr lang="en-US" sz="4546" dirty="0">
                <a:solidFill>
                  <a:srgbClr val="000000"/>
                </a:solidFill>
                <a:latin typeface="Cooper BT Light"/>
              </a:rPr>
              <a:t>Recommendations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9885"/>
            <a:ext cx="885763" cy="1078585"/>
            <a:chOff x="0" y="0"/>
            <a:chExt cx="2771140" cy="33743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71140" cy="3374390"/>
            </a:xfrm>
            <a:custGeom>
              <a:avLst/>
              <a:gdLst/>
              <a:ahLst/>
              <a:cxnLst/>
              <a:rect l="l" t="t" r="r" b="b"/>
              <a:pathLst>
                <a:path w="2771140" h="3374390">
                  <a:moveTo>
                    <a:pt x="0" y="0"/>
                  </a:moveTo>
                  <a:lnTo>
                    <a:pt x="0" y="2471420"/>
                  </a:lnTo>
                  <a:lnTo>
                    <a:pt x="1384300" y="3374390"/>
                  </a:lnTo>
                  <a:lnTo>
                    <a:pt x="2771140" y="2471420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FECB0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9675834"/>
            <a:ext cx="18288000" cy="611166"/>
            <a:chOff x="0" y="0"/>
            <a:chExt cx="6671512" cy="2229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71512" cy="222955"/>
            </a:xfrm>
            <a:custGeom>
              <a:avLst/>
              <a:gdLst/>
              <a:ahLst/>
              <a:cxnLst/>
              <a:rect l="l" t="t" r="r" b="b"/>
              <a:pathLst>
                <a:path w="6671512" h="222955">
                  <a:moveTo>
                    <a:pt x="0" y="0"/>
                  </a:moveTo>
                  <a:lnTo>
                    <a:pt x="6671512" y="0"/>
                  </a:lnTo>
                  <a:lnTo>
                    <a:pt x="6671512" y="222955"/>
                  </a:lnTo>
                  <a:lnTo>
                    <a:pt x="0" y="222955"/>
                  </a:lnTo>
                  <a:close/>
                </a:path>
              </a:pathLst>
            </a:custGeom>
            <a:solidFill>
              <a:srgbClr val="5271FF">
                <a:alpha val="51765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675834"/>
            <a:ext cx="9872106" cy="611166"/>
            <a:chOff x="0" y="0"/>
            <a:chExt cx="3601371" cy="2229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601371" cy="222955"/>
            </a:xfrm>
            <a:custGeom>
              <a:avLst/>
              <a:gdLst/>
              <a:ahLst/>
              <a:cxnLst/>
              <a:rect l="l" t="t" r="r" b="b"/>
              <a:pathLst>
                <a:path w="3601371" h="222955">
                  <a:moveTo>
                    <a:pt x="0" y="0"/>
                  </a:moveTo>
                  <a:lnTo>
                    <a:pt x="3601371" y="0"/>
                  </a:lnTo>
                  <a:lnTo>
                    <a:pt x="3601371" y="222955"/>
                  </a:lnTo>
                  <a:lnTo>
                    <a:pt x="0" y="222955"/>
                  </a:lnTo>
                  <a:close/>
                </a:path>
              </a:pathLst>
            </a:custGeom>
            <a:solidFill>
              <a:srgbClr val="5271FF">
                <a:alpha val="51765"/>
              </a:srgbClr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AutoShape 8"/>
          <p:cNvSpPr/>
          <p:nvPr/>
        </p:nvSpPr>
        <p:spPr>
          <a:xfrm>
            <a:off x="1055277" y="1185520"/>
            <a:ext cx="16204023" cy="19050"/>
          </a:xfrm>
          <a:prstGeom prst="line">
            <a:avLst/>
          </a:prstGeom>
          <a:ln w="76200" cap="flat">
            <a:solidFill>
              <a:srgbClr val="0B02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 rot="-6545298">
            <a:off x="-119090" y="4144702"/>
            <a:ext cx="6061828" cy="3030914"/>
          </a:xfrm>
          <a:custGeom>
            <a:avLst/>
            <a:gdLst/>
            <a:ahLst/>
            <a:cxnLst/>
            <a:rect l="l" t="t" r="r" b="b"/>
            <a:pathLst>
              <a:path w="6061828" h="3030914">
                <a:moveTo>
                  <a:pt x="0" y="0"/>
                </a:moveTo>
                <a:lnTo>
                  <a:pt x="6061828" y="0"/>
                </a:lnTo>
                <a:lnTo>
                  <a:pt x="6061828" y="3030914"/>
                </a:lnTo>
                <a:lnTo>
                  <a:pt x="0" y="30309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1" name="Group 11"/>
          <p:cNvGrpSpPr/>
          <p:nvPr/>
        </p:nvGrpSpPr>
        <p:grpSpPr>
          <a:xfrm>
            <a:off x="9427803" y="3136638"/>
            <a:ext cx="4413147" cy="1157508"/>
            <a:chOff x="0" y="0"/>
            <a:chExt cx="1413197" cy="3706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13197" cy="370662"/>
            </a:xfrm>
            <a:custGeom>
              <a:avLst/>
              <a:gdLst/>
              <a:ahLst/>
              <a:cxnLst/>
              <a:rect l="l" t="t" r="r" b="b"/>
              <a:pathLst>
                <a:path w="1413197" h="370662">
                  <a:moveTo>
                    <a:pt x="73680" y="0"/>
                  </a:moveTo>
                  <a:lnTo>
                    <a:pt x="1339517" y="0"/>
                  </a:lnTo>
                  <a:cubicBezTo>
                    <a:pt x="1359058" y="0"/>
                    <a:pt x="1377799" y="7763"/>
                    <a:pt x="1391617" y="21580"/>
                  </a:cubicBezTo>
                  <a:cubicBezTo>
                    <a:pt x="1405434" y="35398"/>
                    <a:pt x="1413197" y="54139"/>
                    <a:pt x="1413197" y="73680"/>
                  </a:cubicBezTo>
                  <a:lnTo>
                    <a:pt x="1413197" y="296982"/>
                  </a:lnTo>
                  <a:cubicBezTo>
                    <a:pt x="1413197" y="337674"/>
                    <a:pt x="1380209" y="370662"/>
                    <a:pt x="1339517" y="370662"/>
                  </a:cubicBezTo>
                  <a:lnTo>
                    <a:pt x="73680" y="370662"/>
                  </a:lnTo>
                  <a:cubicBezTo>
                    <a:pt x="32988" y="370662"/>
                    <a:pt x="0" y="337674"/>
                    <a:pt x="0" y="296982"/>
                  </a:cubicBezTo>
                  <a:lnTo>
                    <a:pt x="0" y="73680"/>
                  </a:lnTo>
                  <a:cubicBezTo>
                    <a:pt x="0" y="54139"/>
                    <a:pt x="7763" y="35398"/>
                    <a:pt x="21580" y="21580"/>
                  </a:cubicBezTo>
                  <a:cubicBezTo>
                    <a:pt x="35398" y="7763"/>
                    <a:pt x="54139" y="0"/>
                    <a:pt x="73680" y="0"/>
                  </a:cubicBezTo>
                  <a:close/>
                </a:path>
              </a:pathLst>
            </a:custGeom>
            <a:solidFill>
              <a:srgbClr val="FFE26E">
                <a:alpha val="1882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41781" tIns="41781" rIns="41781" bIns="41781" rtlCol="0" anchor="ctr"/>
            <a:lstStyle/>
            <a:p>
              <a:pPr algn="ctr">
                <a:lnSpc>
                  <a:spcPts val="33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80482" y="3102777"/>
            <a:ext cx="1425722" cy="1225230"/>
            <a:chOff x="0" y="0"/>
            <a:chExt cx="812800" cy="6985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E26E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41781" tIns="41781" rIns="41781" bIns="41781" rtlCol="0" anchor="ctr"/>
            <a:lstStyle/>
            <a:p>
              <a:pPr algn="ctr">
                <a:lnSpc>
                  <a:spcPts val="33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808444" y="3395746"/>
            <a:ext cx="2205788" cy="617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3"/>
              </a:lnSpc>
            </a:pPr>
            <a:r>
              <a:rPr lang="en-US" sz="1809">
                <a:solidFill>
                  <a:srgbClr val="000000"/>
                </a:solidFill>
                <a:latin typeface="Muli Bold"/>
              </a:rPr>
              <a:t>Reduced Training Costs</a:t>
            </a:r>
          </a:p>
        </p:txBody>
      </p:sp>
      <p:sp>
        <p:nvSpPr>
          <p:cNvPr id="18" name="Freeform 18"/>
          <p:cNvSpPr/>
          <p:nvPr/>
        </p:nvSpPr>
        <p:spPr>
          <a:xfrm>
            <a:off x="9035483" y="3417177"/>
            <a:ext cx="903959" cy="604522"/>
          </a:xfrm>
          <a:custGeom>
            <a:avLst/>
            <a:gdLst/>
            <a:ahLst/>
            <a:cxnLst/>
            <a:rect l="l" t="t" r="r" b="b"/>
            <a:pathLst>
              <a:path w="1205278" h="806030">
                <a:moveTo>
                  <a:pt x="0" y="0"/>
                </a:moveTo>
                <a:lnTo>
                  <a:pt x="1205278" y="0"/>
                </a:lnTo>
                <a:lnTo>
                  <a:pt x="1205278" y="806029"/>
                </a:lnTo>
                <a:lnTo>
                  <a:pt x="0" y="8060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9" name="Group 19"/>
          <p:cNvGrpSpPr/>
          <p:nvPr/>
        </p:nvGrpSpPr>
        <p:grpSpPr>
          <a:xfrm>
            <a:off x="9432366" y="4547400"/>
            <a:ext cx="4413147" cy="1157508"/>
            <a:chOff x="0" y="0"/>
            <a:chExt cx="1413197" cy="37066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13197" cy="370662"/>
            </a:xfrm>
            <a:custGeom>
              <a:avLst/>
              <a:gdLst/>
              <a:ahLst/>
              <a:cxnLst/>
              <a:rect l="l" t="t" r="r" b="b"/>
              <a:pathLst>
                <a:path w="1413197" h="370662">
                  <a:moveTo>
                    <a:pt x="73680" y="0"/>
                  </a:moveTo>
                  <a:lnTo>
                    <a:pt x="1339517" y="0"/>
                  </a:lnTo>
                  <a:cubicBezTo>
                    <a:pt x="1359058" y="0"/>
                    <a:pt x="1377799" y="7763"/>
                    <a:pt x="1391617" y="21580"/>
                  </a:cubicBezTo>
                  <a:cubicBezTo>
                    <a:pt x="1405434" y="35398"/>
                    <a:pt x="1413197" y="54139"/>
                    <a:pt x="1413197" y="73680"/>
                  </a:cubicBezTo>
                  <a:lnTo>
                    <a:pt x="1413197" y="296982"/>
                  </a:lnTo>
                  <a:cubicBezTo>
                    <a:pt x="1413197" y="337674"/>
                    <a:pt x="1380209" y="370662"/>
                    <a:pt x="1339517" y="370662"/>
                  </a:cubicBezTo>
                  <a:lnTo>
                    <a:pt x="73680" y="370662"/>
                  </a:lnTo>
                  <a:cubicBezTo>
                    <a:pt x="32988" y="370662"/>
                    <a:pt x="0" y="337674"/>
                    <a:pt x="0" y="296982"/>
                  </a:cubicBezTo>
                  <a:lnTo>
                    <a:pt x="0" y="73680"/>
                  </a:lnTo>
                  <a:cubicBezTo>
                    <a:pt x="0" y="54139"/>
                    <a:pt x="7763" y="35398"/>
                    <a:pt x="21580" y="21580"/>
                  </a:cubicBezTo>
                  <a:cubicBezTo>
                    <a:pt x="35398" y="7763"/>
                    <a:pt x="54139" y="0"/>
                    <a:pt x="73680" y="0"/>
                  </a:cubicBezTo>
                  <a:close/>
                </a:path>
              </a:pathLst>
            </a:custGeom>
            <a:solidFill>
              <a:srgbClr val="FFE26E">
                <a:alpha val="1882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41781" tIns="41781" rIns="41781" bIns="41781" rtlCol="0" anchor="ctr"/>
            <a:lstStyle/>
            <a:p>
              <a:pPr algn="ctr">
                <a:lnSpc>
                  <a:spcPts val="33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794570" y="4513539"/>
            <a:ext cx="1425722" cy="1225230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E26E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41781" tIns="41781" rIns="41781" bIns="41781" rtlCol="0" anchor="ctr"/>
            <a:lstStyle/>
            <a:p>
              <a:pPr algn="ctr">
                <a:lnSpc>
                  <a:spcPts val="330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808444" y="4946853"/>
            <a:ext cx="2205788" cy="296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3"/>
              </a:lnSpc>
            </a:pPr>
            <a:r>
              <a:rPr lang="en-US" sz="1809">
                <a:solidFill>
                  <a:srgbClr val="000000"/>
                </a:solidFill>
                <a:latin typeface="Muli Bold"/>
              </a:rPr>
              <a:t>Strategic Stability</a:t>
            </a:r>
          </a:p>
        </p:txBody>
      </p:sp>
      <p:sp>
        <p:nvSpPr>
          <p:cNvPr id="26" name="Freeform 26"/>
          <p:cNvSpPr/>
          <p:nvPr/>
        </p:nvSpPr>
        <p:spPr>
          <a:xfrm>
            <a:off x="9109100" y="4703272"/>
            <a:ext cx="756727" cy="903554"/>
          </a:xfrm>
          <a:custGeom>
            <a:avLst/>
            <a:gdLst/>
            <a:ahLst/>
            <a:cxnLst/>
            <a:rect l="l" t="t" r="r" b="b"/>
            <a:pathLst>
              <a:path w="1008969" h="1204739">
                <a:moveTo>
                  <a:pt x="0" y="0"/>
                </a:moveTo>
                <a:lnTo>
                  <a:pt x="1008969" y="0"/>
                </a:lnTo>
                <a:lnTo>
                  <a:pt x="1008969" y="1204739"/>
                </a:lnTo>
                <a:lnTo>
                  <a:pt x="0" y="12047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7" name="Freeform 27"/>
          <p:cNvSpPr/>
          <p:nvPr/>
        </p:nvSpPr>
        <p:spPr>
          <a:xfrm>
            <a:off x="3790080" y="3701310"/>
            <a:ext cx="3079339" cy="3079339"/>
          </a:xfrm>
          <a:custGeom>
            <a:avLst/>
            <a:gdLst/>
            <a:ahLst/>
            <a:cxnLst/>
            <a:rect l="l" t="t" r="r" b="b"/>
            <a:pathLst>
              <a:path w="4105785" h="4105785">
                <a:moveTo>
                  <a:pt x="0" y="0"/>
                </a:moveTo>
                <a:lnTo>
                  <a:pt x="4105785" y="0"/>
                </a:lnTo>
                <a:lnTo>
                  <a:pt x="4105785" y="4105785"/>
                </a:lnTo>
                <a:lnTo>
                  <a:pt x="0" y="41057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0" name="AutoShape 30"/>
          <p:cNvSpPr/>
          <p:nvPr/>
        </p:nvSpPr>
        <p:spPr>
          <a:xfrm flipV="1">
            <a:off x="6553200" y="3701309"/>
            <a:ext cx="2227282" cy="616939"/>
          </a:xfrm>
          <a:prstGeom prst="line">
            <a:avLst/>
          </a:prstGeom>
          <a:ln w="50800" cap="flat">
            <a:solidFill>
              <a:srgbClr val="0B02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1" name="AutoShape 31"/>
          <p:cNvSpPr/>
          <p:nvPr/>
        </p:nvSpPr>
        <p:spPr>
          <a:xfrm flipH="1" flipV="1">
            <a:off x="6840759" y="5112073"/>
            <a:ext cx="1949248" cy="26494"/>
          </a:xfrm>
          <a:prstGeom prst="line">
            <a:avLst/>
          </a:prstGeom>
          <a:ln w="50800" cap="flat">
            <a:solidFill>
              <a:srgbClr val="0B02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2" name="AutoShape 32"/>
          <p:cNvSpPr/>
          <p:nvPr/>
        </p:nvSpPr>
        <p:spPr>
          <a:xfrm>
            <a:off x="6518510" y="6248324"/>
            <a:ext cx="2319693" cy="300452"/>
          </a:xfrm>
          <a:prstGeom prst="line">
            <a:avLst/>
          </a:prstGeom>
          <a:ln w="50800" cap="flat">
            <a:solidFill>
              <a:srgbClr val="0B02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3" name="AutoShape 33"/>
          <p:cNvSpPr/>
          <p:nvPr/>
        </p:nvSpPr>
        <p:spPr>
          <a:xfrm flipH="1">
            <a:off x="5915957" y="2300305"/>
            <a:ext cx="2835373" cy="1493334"/>
          </a:xfrm>
          <a:prstGeom prst="line">
            <a:avLst/>
          </a:prstGeom>
          <a:ln w="50800" cap="flat">
            <a:solidFill>
              <a:srgbClr val="0B02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4" name="AutoShape 34"/>
          <p:cNvSpPr/>
          <p:nvPr/>
        </p:nvSpPr>
        <p:spPr>
          <a:xfrm>
            <a:off x="5968225" y="6665730"/>
            <a:ext cx="2878582" cy="1285347"/>
          </a:xfrm>
          <a:prstGeom prst="line">
            <a:avLst/>
          </a:prstGeom>
          <a:ln w="50800" cap="flat">
            <a:solidFill>
              <a:srgbClr val="0B024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5" name="Group 35"/>
          <p:cNvGrpSpPr/>
          <p:nvPr/>
        </p:nvGrpSpPr>
        <p:grpSpPr>
          <a:xfrm>
            <a:off x="9475078" y="5958163"/>
            <a:ext cx="4413147" cy="1157508"/>
            <a:chOff x="0" y="0"/>
            <a:chExt cx="1413197" cy="37066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413197" cy="370662"/>
            </a:xfrm>
            <a:custGeom>
              <a:avLst/>
              <a:gdLst/>
              <a:ahLst/>
              <a:cxnLst/>
              <a:rect l="l" t="t" r="r" b="b"/>
              <a:pathLst>
                <a:path w="1413197" h="370662">
                  <a:moveTo>
                    <a:pt x="73680" y="0"/>
                  </a:moveTo>
                  <a:lnTo>
                    <a:pt x="1339517" y="0"/>
                  </a:lnTo>
                  <a:cubicBezTo>
                    <a:pt x="1359058" y="0"/>
                    <a:pt x="1377799" y="7763"/>
                    <a:pt x="1391617" y="21580"/>
                  </a:cubicBezTo>
                  <a:cubicBezTo>
                    <a:pt x="1405434" y="35398"/>
                    <a:pt x="1413197" y="54139"/>
                    <a:pt x="1413197" y="73680"/>
                  </a:cubicBezTo>
                  <a:lnTo>
                    <a:pt x="1413197" y="296982"/>
                  </a:lnTo>
                  <a:cubicBezTo>
                    <a:pt x="1413197" y="337674"/>
                    <a:pt x="1380209" y="370662"/>
                    <a:pt x="1339517" y="370662"/>
                  </a:cubicBezTo>
                  <a:lnTo>
                    <a:pt x="73680" y="370662"/>
                  </a:lnTo>
                  <a:cubicBezTo>
                    <a:pt x="32988" y="370662"/>
                    <a:pt x="0" y="337674"/>
                    <a:pt x="0" y="296982"/>
                  </a:cubicBezTo>
                  <a:lnTo>
                    <a:pt x="0" y="73680"/>
                  </a:lnTo>
                  <a:cubicBezTo>
                    <a:pt x="0" y="54139"/>
                    <a:pt x="7763" y="35398"/>
                    <a:pt x="21580" y="21580"/>
                  </a:cubicBezTo>
                  <a:cubicBezTo>
                    <a:pt x="35398" y="7763"/>
                    <a:pt x="54139" y="0"/>
                    <a:pt x="73680" y="0"/>
                  </a:cubicBezTo>
                  <a:close/>
                </a:path>
              </a:pathLst>
            </a:custGeom>
            <a:solidFill>
              <a:srgbClr val="FFE26E">
                <a:alpha val="1882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41781" tIns="41781" rIns="41781" bIns="41781" rtlCol="0" anchor="ctr"/>
            <a:lstStyle/>
            <a:p>
              <a:pPr algn="ctr">
                <a:lnSpc>
                  <a:spcPts val="330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827757" y="5924302"/>
            <a:ext cx="1425722" cy="1225230"/>
            <a:chOff x="0" y="0"/>
            <a:chExt cx="812800" cy="6985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E26E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41781" tIns="41781" rIns="41781" bIns="41781" rtlCol="0" anchor="ctr"/>
            <a:lstStyle/>
            <a:p>
              <a:pPr algn="ctr">
                <a:lnSpc>
                  <a:spcPts val="3300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0855718" y="6205667"/>
            <a:ext cx="2205788" cy="617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3"/>
              </a:lnSpc>
            </a:pPr>
            <a:r>
              <a:rPr lang="en-US" sz="1809">
                <a:solidFill>
                  <a:srgbClr val="000000"/>
                </a:solidFill>
                <a:latin typeface="Muli Bold"/>
              </a:rPr>
              <a:t>Skill Development And Expertise</a:t>
            </a:r>
          </a:p>
        </p:txBody>
      </p:sp>
      <p:sp>
        <p:nvSpPr>
          <p:cNvPr id="42" name="Freeform 42"/>
          <p:cNvSpPr/>
          <p:nvPr/>
        </p:nvSpPr>
        <p:spPr>
          <a:xfrm>
            <a:off x="9139323" y="6093565"/>
            <a:ext cx="821639" cy="924488"/>
          </a:xfrm>
          <a:custGeom>
            <a:avLst/>
            <a:gdLst/>
            <a:ahLst/>
            <a:cxnLst/>
            <a:rect l="l" t="t" r="r" b="b"/>
            <a:pathLst>
              <a:path w="1095519" h="1232651">
                <a:moveTo>
                  <a:pt x="0" y="0"/>
                </a:moveTo>
                <a:lnTo>
                  <a:pt x="1095519" y="0"/>
                </a:lnTo>
                <a:lnTo>
                  <a:pt x="1095519" y="1232652"/>
                </a:lnTo>
                <a:lnTo>
                  <a:pt x="0" y="12326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3" name="Group 43"/>
          <p:cNvGrpSpPr/>
          <p:nvPr/>
        </p:nvGrpSpPr>
        <p:grpSpPr>
          <a:xfrm>
            <a:off x="9494128" y="7368926"/>
            <a:ext cx="4413147" cy="1157508"/>
            <a:chOff x="0" y="0"/>
            <a:chExt cx="1413197" cy="370662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413197" cy="370662"/>
            </a:xfrm>
            <a:custGeom>
              <a:avLst/>
              <a:gdLst/>
              <a:ahLst/>
              <a:cxnLst/>
              <a:rect l="l" t="t" r="r" b="b"/>
              <a:pathLst>
                <a:path w="1413197" h="370662">
                  <a:moveTo>
                    <a:pt x="73680" y="0"/>
                  </a:moveTo>
                  <a:lnTo>
                    <a:pt x="1339517" y="0"/>
                  </a:lnTo>
                  <a:cubicBezTo>
                    <a:pt x="1359058" y="0"/>
                    <a:pt x="1377799" y="7763"/>
                    <a:pt x="1391617" y="21580"/>
                  </a:cubicBezTo>
                  <a:cubicBezTo>
                    <a:pt x="1405434" y="35398"/>
                    <a:pt x="1413197" y="54139"/>
                    <a:pt x="1413197" y="73680"/>
                  </a:cubicBezTo>
                  <a:lnTo>
                    <a:pt x="1413197" y="296982"/>
                  </a:lnTo>
                  <a:cubicBezTo>
                    <a:pt x="1413197" y="337674"/>
                    <a:pt x="1380209" y="370662"/>
                    <a:pt x="1339517" y="370662"/>
                  </a:cubicBezTo>
                  <a:lnTo>
                    <a:pt x="73680" y="370662"/>
                  </a:lnTo>
                  <a:cubicBezTo>
                    <a:pt x="32988" y="370662"/>
                    <a:pt x="0" y="337674"/>
                    <a:pt x="0" y="296982"/>
                  </a:cubicBezTo>
                  <a:lnTo>
                    <a:pt x="0" y="73680"/>
                  </a:lnTo>
                  <a:cubicBezTo>
                    <a:pt x="0" y="54139"/>
                    <a:pt x="7763" y="35398"/>
                    <a:pt x="21580" y="21580"/>
                  </a:cubicBezTo>
                  <a:cubicBezTo>
                    <a:pt x="35398" y="7763"/>
                    <a:pt x="54139" y="0"/>
                    <a:pt x="73680" y="0"/>
                  </a:cubicBezTo>
                  <a:close/>
                </a:path>
              </a:pathLst>
            </a:custGeom>
            <a:solidFill>
              <a:srgbClr val="FFE26E">
                <a:alpha val="1882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41781" tIns="41781" rIns="41781" bIns="41781" rtlCol="0" anchor="ctr"/>
            <a:lstStyle/>
            <a:p>
              <a:pPr algn="ctr">
                <a:lnSpc>
                  <a:spcPts val="3300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8846807" y="7335065"/>
            <a:ext cx="1425722" cy="1225230"/>
            <a:chOff x="0" y="0"/>
            <a:chExt cx="812800" cy="6985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E26E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41781" tIns="41781" rIns="41781" bIns="41781" rtlCol="0" anchor="ctr"/>
            <a:lstStyle/>
            <a:p>
              <a:pPr algn="ctr">
                <a:lnSpc>
                  <a:spcPts val="3300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0784432" y="7695781"/>
            <a:ext cx="2597695" cy="617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3"/>
              </a:lnSpc>
            </a:pPr>
            <a:r>
              <a:rPr lang="en-US" sz="1809">
                <a:solidFill>
                  <a:srgbClr val="000000"/>
                </a:solidFill>
                <a:latin typeface="Muli Bold"/>
              </a:rPr>
              <a:t>Reduced Recruitment Challenges</a:t>
            </a:r>
          </a:p>
        </p:txBody>
      </p:sp>
      <p:sp>
        <p:nvSpPr>
          <p:cNvPr id="50" name="Freeform 50"/>
          <p:cNvSpPr/>
          <p:nvPr/>
        </p:nvSpPr>
        <p:spPr>
          <a:xfrm>
            <a:off x="9129251" y="7533046"/>
            <a:ext cx="898935" cy="829267"/>
          </a:xfrm>
          <a:custGeom>
            <a:avLst/>
            <a:gdLst/>
            <a:ahLst/>
            <a:cxnLst/>
            <a:rect l="l" t="t" r="r" b="b"/>
            <a:pathLst>
              <a:path w="1198580" h="1105690">
                <a:moveTo>
                  <a:pt x="0" y="0"/>
                </a:moveTo>
                <a:lnTo>
                  <a:pt x="1198580" y="0"/>
                </a:lnTo>
                <a:lnTo>
                  <a:pt x="1198580" y="1105690"/>
                </a:lnTo>
                <a:lnTo>
                  <a:pt x="0" y="110569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1" name="Group 51"/>
          <p:cNvGrpSpPr/>
          <p:nvPr/>
        </p:nvGrpSpPr>
        <p:grpSpPr>
          <a:xfrm>
            <a:off x="9403791" y="1725875"/>
            <a:ext cx="4413147" cy="1157508"/>
            <a:chOff x="0" y="0"/>
            <a:chExt cx="1413197" cy="370662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413197" cy="370662"/>
            </a:xfrm>
            <a:custGeom>
              <a:avLst/>
              <a:gdLst/>
              <a:ahLst/>
              <a:cxnLst/>
              <a:rect l="l" t="t" r="r" b="b"/>
              <a:pathLst>
                <a:path w="1413197" h="370662">
                  <a:moveTo>
                    <a:pt x="73680" y="0"/>
                  </a:moveTo>
                  <a:lnTo>
                    <a:pt x="1339517" y="0"/>
                  </a:lnTo>
                  <a:cubicBezTo>
                    <a:pt x="1359058" y="0"/>
                    <a:pt x="1377799" y="7763"/>
                    <a:pt x="1391617" y="21580"/>
                  </a:cubicBezTo>
                  <a:cubicBezTo>
                    <a:pt x="1405434" y="35398"/>
                    <a:pt x="1413197" y="54139"/>
                    <a:pt x="1413197" y="73680"/>
                  </a:cubicBezTo>
                  <a:lnTo>
                    <a:pt x="1413197" y="296982"/>
                  </a:lnTo>
                  <a:cubicBezTo>
                    <a:pt x="1413197" y="337674"/>
                    <a:pt x="1380209" y="370662"/>
                    <a:pt x="1339517" y="370662"/>
                  </a:cubicBezTo>
                  <a:lnTo>
                    <a:pt x="73680" y="370662"/>
                  </a:lnTo>
                  <a:cubicBezTo>
                    <a:pt x="32988" y="370662"/>
                    <a:pt x="0" y="337674"/>
                    <a:pt x="0" y="296982"/>
                  </a:cubicBezTo>
                  <a:lnTo>
                    <a:pt x="0" y="73680"/>
                  </a:lnTo>
                  <a:cubicBezTo>
                    <a:pt x="0" y="54139"/>
                    <a:pt x="7763" y="35398"/>
                    <a:pt x="21580" y="21580"/>
                  </a:cubicBezTo>
                  <a:cubicBezTo>
                    <a:pt x="35398" y="7763"/>
                    <a:pt x="54139" y="0"/>
                    <a:pt x="73680" y="0"/>
                  </a:cubicBezTo>
                  <a:close/>
                </a:path>
              </a:pathLst>
            </a:custGeom>
            <a:solidFill>
              <a:srgbClr val="FFE26E">
                <a:alpha val="1882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41781" tIns="41781" rIns="41781" bIns="41781" rtlCol="0" anchor="ctr"/>
            <a:lstStyle/>
            <a:p>
              <a:pPr algn="ctr">
                <a:lnSpc>
                  <a:spcPts val="3300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8756470" y="1692014"/>
            <a:ext cx="1425722" cy="1225230"/>
            <a:chOff x="0" y="0"/>
            <a:chExt cx="812800" cy="6985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E26E">
                <a:alpha val="40000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lIns="41781" tIns="41781" rIns="41781" bIns="41781" rtlCol="0" anchor="ctr"/>
            <a:lstStyle/>
            <a:p>
              <a:pPr algn="ctr">
                <a:lnSpc>
                  <a:spcPts val="3300"/>
                </a:lnSpc>
              </a:pPr>
              <a:endParaRPr/>
            </a:p>
          </p:txBody>
        </p:sp>
      </p:grpSp>
      <p:sp>
        <p:nvSpPr>
          <p:cNvPr id="57" name="Freeform 57"/>
          <p:cNvSpPr/>
          <p:nvPr/>
        </p:nvSpPr>
        <p:spPr>
          <a:xfrm>
            <a:off x="9129978" y="1906561"/>
            <a:ext cx="678707" cy="796136"/>
          </a:xfrm>
          <a:custGeom>
            <a:avLst/>
            <a:gdLst/>
            <a:ahLst/>
            <a:cxnLst/>
            <a:rect l="l" t="t" r="r" b="b"/>
            <a:pathLst>
              <a:path w="904942" h="1061515">
                <a:moveTo>
                  <a:pt x="0" y="0"/>
                </a:moveTo>
                <a:lnTo>
                  <a:pt x="904942" y="0"/>
                </a:lnTo>
                <a:lnTo>
                  <a:pt x="904942" y="1061515"/>
                </a:lnTo>
                <a:lnTo>
                  <a:pt x="0" y="10615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8" name="TextBox 58"/>
          <p:cNvSpPr txBox="1"/>
          <p:nvPr/>
        </p:nvSpPr>
        <p:spPr>
          <a:xfrm>
            <a:off x="10784432" y="1984983"/>
            <a:ext cx="2205788" cy="617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3"/>
              </a:lnSpc>
            </a:pPr>
            <a:r>
              <a:rPr lang="en-US" sz="1809" dirty="0">
                <a:solidFill>
                  <a:srgbClr val="000000"/>
                </a:solidFill>
                <a:latin typeface="Muli Bold"/>
              </a:rPr>
              <a:t>Customer and Employee Loyalty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14046581" y="1642701"/>
            <a:ext cx="3983862" cy="1073540"/>
            <a:chOff x="0" y="0"/>
            <a:chExt cx="1879231" cy="50640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1879231" cy="506400"/>
            </a:xfrm>
            <a:custGeom>
              <a:avLst/>
              <a:gdLst/>
              <a:ahLst/>
              <a:cxnLst/>
              <a:rect l="l" t="t" r="r" b="b"/>
              <a:pathLst>
                <a:path w="1879231" h="506400">
                  <a:moveTo>
                    <a:pt x="0" y="0"/>
                  </a:moveTo>
                  <a:lnTo>
                    <a:pt x="1879231" y="0"/>
                  </a:lnTo>
                  <a:lnTo>
                    <a:pt x="1879231" y="506400"/>
                  </a:lnTo>
                  <a:lnTo>
                    <a:pt x="0" y="506400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FFE26E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135" tIns="50135" rIns="50135" bIns="50135" rtlCol="0" anchor="ctr"/>
            <a:lstStyle/>
            <a:p>
              <a:pPr algn="ctr">
                <a:lnSpc>
                  <a:spcPts val="3300"/>
                </a:lnSpc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4046581" y="3203366"/>
            <a:ext cx="3983862" cy="1073540"/>
            <a:chOff x="0" y="0"/>
            <a:chExt cx="1879231" cy="506400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879231" cy="506400"/>
            </a:xfrm>
            <a:custGeom>
              <a:avLst/>
              <a:gdLst/>
              <a:ahLst/>
              <a:cxnLst/>
              <a:rect l="l" t="t" r="r" b="b"/>
              <a:pathLst>
                <a:path w="1879231" h="506400">
                  <a:moveTo>
                    <a:pt x="0" y="0"/>
                  </a:moveTo>
                  <a:lnTo>
                    <a:pt x="1879231" y="0"/>
                  </a:lnTo>
                  <a:lnTo>
                    <a:pt x="1879231" y="506400"/>
                  </a:lnTo>
                  <a:lnTo>
                    <a:pt x="0" y="506400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FFE26E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135" tIns="50135" rIns="50135" bIns="50135" rtlCol="0" anchor="ctr"/>
            <a:lstStyle/>
            <a:p>
              <a:pPr algn="ctr">
                <a:lnSpc>
                  <a:spcPts val="3300"/>
                </a:lnSpc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14046581" y="4685131"/>
            <a:ext cx="3983862" cy="1073540"/>
            <a:chOff x="0" y="0"/>
            <a:chExt cx="1879231" cy="50640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1879231" cy="506400"/>
            </a:xfrm>
            <a:custGeom>
              <a:avLst/>
              <a:gdLst/>
              <a:ahLst/>
              <a:cxnLst/>
              <a:rect l="l" t="t" r="r" b="b"/>
              <a:pathLst>
                <a:path w="1879231" h="506400">
                  <a:moveTo>
                    <a:pt x="0" y="0"/>
                  </a:moveTo>
                  <a:lnTo>
                    <a:pt x="1879231" y="0"/>
                  </a:lnTo>
                  <a:lnTo>
                    <a:pt x="1879231" y="506400"/>
                  </a:lnTo>
                  <a:lnTo>
                    <a:pt x="0" y="506400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FFE26E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135" tIns="50135" rIns="50135" bIns="50135" rtlCol="0" anchor="ctr"/>
            <a:lstStyle/>
            <a:p>
              <a:pPr algn="ctr">
                <a:lnSpc>
                  <a:spcPts val="3300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4046581" y="6206345"/>
            <a:ext cx="3983862" cy="1073540"/>
            <a:chOff x="0" y="0"/>
            <a:chExt cx="1879231" cy="5064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1879231" cy="506400"/>
            </a:xfrm>
            <a:custGeom>
              <a:avLst/>
              <a:gdLst/>
              <a:ahLst/>
              <a:cxnLst/>
              <a:rect l="l" t="t" r="r" b="b"/>
              <a:pathLst>
                <a:path w="1879231" h="506400">
                  <a:moveTo>
                    <a:pt x="0" y="0"/>
                  </a:moveTo>
                  <a:lnTo>
                    <a:pt x="1879231" y="0"/>
                  </a:lnTo>
                  <a:lnTo>
                    <a:pt x="1879231" y="506400"/>
                  </a:lnTo>
                  <a:lnTo>
                    <a:pt x="0" y="506400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FFE26E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135" tIns="50135" rIns="50135" bIns="50135" rtlCol="0" anchor="ctr"/>
            <a:lstStyle/>
            <a:p>
              <a:pPr algn="ctr">
                <a:lnSpc>
                  <a:spcPts val="3300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4046581" y="7727560"/>
            <a:ext cx="3983862" cy="1073540"/>
            <a:chOff x="0" y="0"/>
            <a:chExt cx="1879231" cy="5064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1879231" cy="506400"/>
            </a:xfrm>
            <a:custGeom>
              <a:avLst/>
              <a:gdLst/>
              <a:ahLst/>
              <a:cxnLst/>
              <a:rect l="l" t="t" r="r" b="b"/>
              <a:pathLst>
                <a:path w="1879231" h="506400">
                  <a:moveTo>
                    <a:pt x="0" y="0"/>
                  </a:moveTo>
                  <a:lnTo>
                    <a:pt x="1879231" y="0"/>
                  </a:lnTo>
                  <a:lnTo>
                    <a:pt x="1879231" y="506400"/>
                  </a:lnTo>
                  <a:lnTo>
                    <a:pt x="0" y="506400"/>
                  </a:lnTo>
                  <a:close/>
                </a:path>
              </a:pathLst>
            </a:custGeom>
            <a:solidFill>
              <a:srgbClr val="FFFFFF"/>
            </a:solidFill>
            <a:ln w="38100">
              <a:solidFill>
                <a:srgbClr val="FFE26E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135" tIns="50135" rIns="50135" bIns="50135" rtlCol="0" anchor="ctr"/>
            <a:lstStyle/>
            <a:p>
              <a:pPr algn="ctr">
                <a:lnSpc>
                  <a:spcPts val="3300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4046581" y="1655212"/>
            <a:ext cx="3983862" cy="7095278"/>
            <a:chOff x="0" y="0"/>
            <a:chExt cx="5311817" cy="9460370"/>
          </a:xfrm>
        </p:grpSpPr>
        <p:grpSp>
          <p:nvGrpSpPr>
            <p:cNvPr id="75" name="Group 75"/>
            <p:cNvGrpSpPr/>
            <p:nvPr/>
          </p:nvGrpSpPr>
          <p:grpSpPr>
            <a:xfrm rot="-5400000">
              <a:off x="1982295" y="-1982295"/>
              <a:ext cx="1347226" cy="5311817"/>
              <a:chOff x="0" y="0"/>
              <a:chExt cx="105467" cy="415832"/>
            </a:xfrm>
          </p:grpSpPr>
          <p:sp>
            <p:nvSpPr>
              <p:cNvPr id="76" name="Freeform 76"/>
              <p:cNvSpPr/>
              <p:nvPr/>
            </p:nvSpPr>
            <p:spPr>
              <a:xfrm>
                <a:off x="0" y="0"/>
                <a:ext cx="105467" cy="415832"/>
              </a:xfrm>
              <a:custGeom>
                <a:avLst/>
                <a:gdLst/>
                <a:ahLst/>
                <a:cxnLst/>
                <a:rect l="l" t="t" r="r" b="b"/>
                <a:pathLst>
                  <a:path w="105467" h="415832">
                    <a:moveTo>
                      <a:pt x="0" y="0"/>
                    </a:moveTo>
                    <a:lnTo>
                      <a:pt x="105467" y="0"/>
                    </a:lnTo>
                    <a:lnTo>
                      <a:pt x="105467" y="415832"/>
                    </a:lnTo>
                    <a:lnTo>
                      <a:pt x="0" y="415832"/>
                    </a:lnTo>
                    <a:close/>
                  </a:path>
                </a:pathLst>
              </a:custGeom>
              <a:solidFill>
                <a:srgbClr val="FFE26E">
                  <a:alpha val="11765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77" name="TextBox 77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135" tIns="50135" rIns="50135" bIns="50135" rtlCol="0" anchor="ctr"/>
              <a:lstStyle/>
              <a:p>
                <a:pPr algn="ctr">
                  <a:lnSpc>
                    <a:spcPts val="3300"/>
                  </a:lnSpc>
                </a:pPr>
                <a:endParaRPr/>
              </a:p>
            </p:txBody>
          </p:sp>
        </p:grpSp>
        <p:sp>
          <p:nvSpPr>
            <p:cNvPr id="78" name="TextBox 78"/>
            <p:cNvSpPr txBox="1"/>
            <p:nvPr/>
          </p:nvSpPr>
          <p:spPr>
            <a:xfrm>
              <a:off x="161489" y="214509"/>
              <a:ext cx="4988839" cy="870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Muli Bold"/>
                </a:rPr>
                <a:t>Maintains service quality, fostering loyalty and repeat visits.</a:t>
              </a:r>
            </a:p>
          </p:txBody>
        </p:sp>
        <p:grpSp>
          <p:nvGrpSpPr>
            <p:cNvPr id="79" name="Group 79"/>
            <p:cNvGrpSpPr/>
            <p:nvPr/>
          </p:nvGrpSpPr>
          <p:grpSpPr>
            <a:xfrm rot="-5400000">
              <a:off x="1982295" y="45991"/>
              <a:ext cx="1347226" cy="5311817"/>
              <a:chOff x="0" y="0"/>
              <a:chExt cx="105467" cy="415832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105467" cy="415832"/>
              </a:xfrm>
              <a:custGeom>
                <a:avLst/>
                <a:gdLst/>
                <a:ahLst/>
                <a:cxnLst/>
                <a:rect l="l" t="t" r="r" b="b"/>
                <a:pathLst>
                  <a:path w="105467" h="415832">
                    <a:moveTo>
                      <a:pt x="0" y="0"/>
                    </a:moveTo>
                    <a:lnTo>
                      <a:pt x="105467" y="0"/>
                    </a:lnTo>
                    <a:lnTo>
                      <a:pt x="105467" y="415832"/>
                    </a:lnTo>
                    <a:lnTo>
                      <a:pt x="0" y="415832"/>
                    </a:lnTo>
                    <a:close/>
                  </a:path>
                </a:pathLst>
              </a:custGeom>
              <a:solidFill>
                <a:srgbClr val="FFE26E">
                  <a:alpha val="11765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1" name="TextBox 81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135" tIns="50135" rIns="50135" bIns="50135" rtlCol="0" anchor="ctr"/>
              <a:lstStyle/>
              <a:p>
                <a:pPr algn="ctr">
                  <a:lnSpc>
                    <a:spcPts val="3300"/>
                  </a:lnSpc>
                </a:pPr>
                <a:endParaRPr/>
              </a:p>
            </p:txBody>
          </p:sp>
        </p:grpSp>
        <p:sp>
          <p:nvSpPr>
            <p:cNvPr id="82" name="TextBox 82"/>
            <p:cNvSpPr txBox="1"/>
            <p:nvPr/>
          </p:nvSpPr>
          <p:spPr>
            <a:xfrm>
              <a:off x="161489" y="2295395"/>
              <a:ext cx="4988839" cy="870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000000"/>
                  </a:solidFill>
                  <a:latin typeface="Muli Bold"/>
                </a:rPr>
                <a:t>Reduced staff turnover minimizes training expenses.</a:t>
              </a:r>
            </a:p>
          </p:txBody>
        </p:sp>
        <p:grpSp>
          <p:nvGrpSpPr>
            <p:cNvPr id="83" name="Group 83"/>
            <p:cNvGrpSpPr/>
            <p:nvPr/>
          </p:nvGrpSpPr>
          <p:grpSpPr>
            <a:xfrm rot="-5400000">
              <a:off x="1982295" y="2137397"/>
              <a:ext cx="1347226" cy="5311817"/>
              <a:chOff x="0" y="0"/>
              <a:chExt cx="105467" cy="415832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105467" cy="415832"/>
              </a:xfrm>
              <a:custGeom>
                <a:avLst/>
                <a:gdLst/>
                <a:ahLst/>
                <a:cxnLst/>
                <a:rect l="l" t="t" r="r" b="b"/>
                <a:pathLst>
                  <a:path w="105467" h="415832">
                    <a:moveTo>
                      <a:pt x="0" y="0"/>
                    </a:moveTo>
                    <a:lnTo>
                      <a:pt x="105467" y="0"/>
                    </a:lnTo>
                    <a:lnTo>
                      <a:pt x="105467" y="415832"/>
                    </a:lnTo>
                    <a:lnTo>
                      <a:pt x="0" y="415832"/>
                    </a:lnTo>
                    <a:close/>
                  </a:path>
                </a:pathLst>
              </a:custGeom>
              <a:solidFill>
                <a:srgbClr val="FFE26E">
                  <a:alpha val="11765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5" name="TextBox 85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135" tIns="50135" rIns="50135" bIns="50135" rtlCol="0" anchor="ctr"/>
              <a:lstStyle/>
              <a:p>
                <a:pPr algn="ctr">
                  <a:lnSpc>
                    <a:spcPts val="3300"/>
                  </a:lnSpc>
                </a:pPr>
                <a:endParaRPr/>
              </a:p>
            </p:txBody>
          </p:sp>
        </p:grpSp>
        <p:sp>
          <p:nvSpPr>
            <p:cNvPr id="86" name="TextBox 86"/>
            <p:cNvSpPr txBox="1"/>
            <p:nvPr/>
          </p:nvSpPr>
          <p:spPr>
            <a:xfrm>
              <a:off x="161489" y="4271081"/>
              <a:ext cx="4988839" cy="870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Muli Bold"/>
                </a:rPr>
                <a:t>A stable staff enables focus on strategic growth endeavors.</a:t>
              </a:r>
            </a:p>
          </p:txBody>
        </p:sp>
        <p:grpSp>
          <p:nvGrpSpPr>
            <p:cNvPr id="87" name="Group 87"/>
            <p:cNvGrpSpPr/>
            <p:nvPr/>
          </p:nvGrpSpPr>
          <p:grpSpPr>
            <a:xfrm rot="-5400000">
              <a:off x="1982295" y="4134123"/>
              <a:ext cx="1347226" cy="5311817"/>
              <a:chOff x="0" y="0"/>
              <a:chExt cx="105467" cy="415832"/>
            </a:xfrm>
          </p:grpSpPr>
          <p:sp>
            <p:nvSpPr>
              <p:cNvPr id="88" name="Freeform 88"/>
              <p:cNvSpPr/>
              <p:nvPr/>
            </p:nvSpPr>
            <p:spPr>
              <a:xfrm>
                <a:off x="0" y="0"/>
                <a:ext cx="105467" cy="415832"/>
              </a:xfrm>
              <a:custGeom>
                <a:avLst/>
                <a:gdLst/>
                <a:ahLst/>
                <a:cxnLst/>
                <a:rect l="l" t="t" r="r" b="b"/>
                <a:pathLst>
                  <a:path w="105467" h="415832">
                    <a:moveTo>
                      <a:pt x="0" y="0"/>
                    </a:moveTo>
                    <a:lnTo>
                      <a:pt x="105467" y="0"/>
                    </a:lnTo>
                    <a:lnTo>
                      <a:pt x="105467" y="415832"/>
                    </a:lnTo>
                    <a:lnTo>
                      <a:pt x="0" y="415832"/>
                    </a:lnTo>
                    <a:close/>
                  </a:path>
                </a:pathLst>
              </a:custGeom>
              <a:solidFill>
                <a:srgbClr val="FFE26E">
                  <a:alpha val="11765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9" name="TextBox 89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135" tIns="50135" rIns="50135" bIns="50135" rtlCol="0" anchor="ctr"/>
              <a:lstStyle/>
              <a:p>
                <a:pPr algn="ctr">
                  <a:lnSpc>
                    <a:spcPts val="3300"/>
                  </a:lnSpc>
                </a:pPr>
                <a:endParaRPr/>
              </a:p>
            </p:txBody>
          </p:sp>
        </p:grpSp>
        <p:sp>
          <p:nvSpPr>
            <p:cNvPr id="90" name="TextBox 90"/>
            <p:cNvSpPr txBox="1"/>
            <p:nvPr/>
          </p:nvSpPr>
          <p:spPr>
            <a:xfrm>
              <a:off x="161489" y="6299953"/>
              <a:ext cx="4988839" cy="870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Muli Bold"/>
                </a:rPr>
                <a:t>With time, staff acquire skills; which enhances efficiency.</a:t>
              </a:r>
            </a:p>
          </p:txBody>
        </p:sp>
        <p:grpSp>
          <p:nvGrpSpPr>
            <p:cNvPr id="91" name="Group 91"/>
            <p:cNvGrpSpPr/>
            <p:nvPr/>
          </p:nvGrpSpPr>
          <p:grpSpPr>
            <a:xfrm rot="-5400000">
              <a:off x="1982295" y="6130849"/>
              <a:ext cx="1347226" cy="5311817"/>
              <a:chOff x="0" y="0"/>
              <a:chExt cx="105467" cy="415832"/>
            </a:xfrm>
          </p:grpSpPr>
          <p:sp>
            <p:nvSpPr>
              <p:cNvPr id="92" name="Freeform 92"/>
              <p:cNvSpPr/>
              <p:nvPr/>
            </p:nvSpPr>
            <p:spPr>
              <a:xfrm>
                <a:off x="0" y="0"/>
                <a:ext cx="105467" cy="415832"/>
              </a:xfrm>
              <a:custGeom>
                <a:avLst/>
                <a:gdLst/>
                <a:ahLst/>
                <a:cxnLst/>
                <a:rect l="l" t="t" r="r" b="b"/>
                <a:pathLst>
                  <a:path w="105467" h="415832">
                    <a:moveTo>
                      <a:pt x="0" y="0"/>
                    </a:moveTo>
                    <a:lnTo>
                      <a:pt x="105467" y="0"/>
                    </a:lnTo>
                    <a:lnTo>
                      <a:pt x="105467" y="415832"/>
                    </a:lnTo>
                    <a:lnTo>
                      <a:pt x="0" y="415832"/>
                    </a:lnTo>
                    <a:close/>
                  </a:path>
                </a:pathLst>
              </a:custGeom>
              <a:solidFill>
                <a:srgbClr val="FFE26E">
                  <a:alpha val="11765"/>
                </a:srgbClr>
              </a:solidFill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93" name="TextBox 93"/>
              <p:cNvSpPr txBox="1"/>
              <p:nvPr/>
            </p:nvSpPr>
            <p:spPr>
              <a:xfrm>
                <a:off x="0" y="-66675"/>
                <a:ext cx="812800" cy="879475"/>
              </a:xfrm>
              <a:prstGeom prst="rect">
                <a:avLst/>
              </a:prstGeom>
            </p:spPr>
            <p:txBody>
              <a:bodyPr lIns="50135" tIns="50135" rIns="50135" bIns="50135" rtlCol="0" anchor="ctr"/>
              <a:lstStyle/>
              <a:p>
                <a:pPr algn="ctr">
                  <a:lnSpc>
                    <a:spcPts val="3300"/>
                  </a:lnSpc>
                </a:pPr>
                <a:endParaRPr/>
              </a:p>
            </p:txBody>
          </p:sp>
        </p:grpSp>
        <p:sp>
          <p:nvSpPr>
            <p:cNvPr id="94" name="TextBox 94"/>
            <p:cNvSpPr txBox="1"/>
            <p:nvPr/>
          </p:nvSpPr>
          <p:spPr>
            <a:xfrm>
              <a:off x="161489" y="8327653"/>
              <a:ext cx="4988839" cy="870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Muli Bold"/>
                </a:rPr>
                <a:t>Prioritizing employees enhances reputation, easing recruitment </a:t>
              </a:r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2816973" y="1586773"/>
            <a:ext cx="2110778" cy="2110778"/>
            <a:chOff x="0" y="0"/>
            <a:chExt cx="812800" cy="812800"/>
          </a:xfrm>
        </p:grpSpPr>
        <p:sp>
          <p:nvSpPr>
            <p:cNvPr id="96" name="Freeform 9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E26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7" name="TextBox 9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0"/>
                </a:lnSpc>
              </a:pPr>
              <a:endParaRPr/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716724" y="4351864"/>
            <a:ext cx="2110778" cy="2110778"/>
            <a:chOff x="0" y="0"/>
            <a:chExt cx="812800" cy="812800"/>
          </a:xfrm>
        </p:grpSpPr>
        <p:sp>
          <p:nvSpPr>
            <p:cNvPr id="99" name="Freeform 9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E26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0" name="TextBox 10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0"/>
                </a:lnSpc>
              </a:pPr>
              <a:endParaRPr/>
            </a:p>
            <a:p>
              <a:pPr algn="ctr">
                <a:lnSpc>
                  <a:spcPts val="3300"/>
                </a:lnSpc>
              </a:pPr>
              <a:endParaRPr/>
            </a:p>
          </p:txBody>
        </p:sp>
      </p:grpSp>
      <p:grpSp>
        <p:nvGrpSpPr>
          <p:cNvPr id="101" name="Group 101"/>
          <p:cNvGrpSpPr/>
          <p:nvPr/>
        </p:nvGrpSpPr>
        <p:grpSpPr>
          <a:xfrm>
            <a:off x="3224362" y="7147522"/>
            <a:ext cx="2110778" cy="2110778"/>
            <a:chOff x="0" y="0"/>
            <a:chExt cx="812800" cy="812800"/>
          </a:xfrm>
        </p:grpSpPr>
        <p:sp>
          <p:nvSpPr>
            <p:cNvPr id="102" name="Freeform 10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E26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3" name="TextBox 10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0"/>
                </a:lnSpc>
              </a:pPr>
              <a:endParaRPr/>
            </a:p>
          </p:txBody>
        </p:sp>
      </p:grpSp>
      <p:sp>
        <p:nvSpPr>
          <p:cNvPr id="104" name="Freeform 104"/>
          <p:cNvSpPr/>
          <p:nvPr/>
        </p:nvSpPr>
        <p:spPr>
          <a:xfrm>
            <a:off x="3414021" y="1770443"/>
            <a:ext cx="973832" cy="973832"/>
          </a:xfrm>
          <a:custGeom>
            <a:avLst/>
            <a:gdLst/>
            <a:ahLst/>
            <a:cxnLst/>
            <a:rect l="l" t="t" r="r" b="b"/>
            <a:pathLst>
              <a:path w="973832" h="973832">
                <a:moveTo>
                  <a:pt x="0" y="0"/>
                </a:moveTo>
                <a:lnTo>
                  <a:pt x="973832" y="0"/>
                </a:lnTo>
                <a:lnTo>
                  <a:pt x="973832" y="973832"/>
                </a:lnTo>
                <a:lnTo>
                  <a:pt x="0" y="9738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5" name="Freeform 105"/>
          <p:cNvSpPr/>
          <p:nvPr/>
        </p:nvSpPr>
        <p:spPr>
          <a:xfrm>
            <a:off x="851655" y="4820866"/>
            <a:ext cx="354090" cy="645267"/>
          </a:xfrm>
          <a:custGeom>
            <a:avLst/>
            <a:gdLst/>
            <a:ahLst/>
            <a:cxnLst/>
            <a:rect l="l" t="t" r="r" b="b"/>
            <a:pathLst>
              <a:path w="354090" h="645267">
                <a:moveTo>
                  <a:pt x="0" y="0"/>
                </a:moveTo>
                <a:lnTo>
                  <a:pt x="354090" y="0"/>
                </a:lnTo>
                <a:lnTo>
                  <a:pt x="354090" y="645268"/>
                </a:lnTo>
                <a:lnTo>
                  <a:pt x="0" y="64526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6" name="Freeform 106"/>
          <p:cNvSpPr/>
          <p:nvPr/>
        </p:nvSpPr>
        <p:spPr>
          <a:xfrm rot="-10800000">
            <a:off x="2312805" y="5366100"/>
            <a:ext cx="354090" cy="645267"/>
          </a:xfrm>
          <a:custGeom>
            <a:avLst/>
            <a:gdLst/>
            <a:ahLst/>
            <a:cxnLst/>
            <a:rect l="l" t="t" r="r" b="b"/>
            <a:pathLst>
              <a:path w="354090" h="645267">
                <a:moveTo>
                  <a:pt x="0" y="0"/>
                </a:moveTo>
                <a:lnTo>
                  <a:pt x="354090" y="0"/>
                </a:lnTo>
                <a:lnTo>
                  <a:pt x="354090" y="645267"/>
                </a:lnTo>
                <a:lnTo>
                  <a:pt x="0" y="64526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7" name="Freeform 107"/>
          <p:cNvSpPr/>
          <p:nvPr/>
        </p:nvSpPr>
        <p:spPr>
          <a:xfrm>
            <a:off x="3790080" y="7286244"/>
            <a:ext cx="845991" cy="945242"/>
          </a:xfrm>
          <a:custGeom>
            <a:avLst/>
            <a:gdLst/>
            <a:ahLst/>
            <a:cxnLst/>
            <a:rect l="l" t="t" r="r" b="b"/>
            <a:pathLst>
              <a:path w="845991" h="945242">
                <a:moveTo>
                  <a:pt x="0" y="0"/>
                </a:moveTo>
                <a:lnTo>
                  <a:pt x="845991" y="0"/>
                </a:lnTo>
                <a:lnTo>
                  <a:pt x="845991" y="945242"/>
                </a:lnTo>
                <a:lnTo>
                  <a:pt x="0" y="94524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8" name="TextBox 108"/>
          <p:cNvSpPr txBox="1"/>
          <p:nvPr/>
        </p:nvSpPr>
        <p:spPr>
          <a:xfrm>
            <a:off x="1055232" y="291679"/>
            <a:ext cx="8375366" cy="684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55"/>
              </a:lnSpc>
            </a:pPr>
            <a:r>
              <a:rPr lang="en-US" sz="4546">
                <a:solidFill>
                  <a:srgbClr val="000000"/>
                </a:solidFill>
                <a:latin typeface="Cooper BT Light"/>
              </a:rPr>
              <a:t>Business Impact - Long run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3173068" y="2879145"/>
            <a:ext cx="1703389" cy="321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0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uli Bold"/>
              </a:rPr>
              <a:t>Major Insight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1139070" y="5105400"/>
            <a:ext cx="1040736" cy="321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uli Bold"/>
              </a:rPr>
              <a:t>Demand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1449114" y="5418509"/>
            <a:ext cx="1040736" cy="321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uli Bold"/>
              </a:rPr>
              <a:t>Profit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3262812" y="8275543"/>
            <a:ext cx="2072327" cy="664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Muli Bold"/>
              </a:rPr>
              <a:t>Invest in existing Employees!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439</Words>
  <Application>Microsoft Office PowerPoint</Application>
  <PresentationFormat>Custom</PresentationFormat>
  <Paragraphs>80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Calibri</vt:lpstr>
      <vt:lpstr>Arial</vt:lpstr>
      <vt:lpstr>Muli Light</vt:lpstr>
      <vt:lpstr>Canva Sans Bold</vt:lpstr>
      <vt:lpstr>Cooper BT Light</vt:lpstr>
      <vt:lpstr>Muli Bold</vt:lpstr>
      <vt:lpstr>Muli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G3T04-6</dc:title>
  <cp:lastModifiedBy>Ayush Gupta</cp:lastModifiedBy>
  <cp:revision>6</cp:revision>
  <dcterms:created xsi:type="dcterms:W3CDTF">2006-08-16T00:00:00Z</dcterms:created>
  <dcterms:modified xsi:type="dcterms:W3CDTF">2023-08-21T23:11:12Z</dcterms:modified>
  <dc:identifier>DAFsK_2BwGE</dc:identifier>
</cp:coreProperties>
</file>